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89" r:id="rId5"/>
    <p:sldId id="290" r:id="rId6"/>
    <p:sldId id="302" r:id="rId7"/>
    <p:sldId id="303" r:id="rId8"/>
    <p:sldId id="257" r:id="rId9"/>
    <p:sldId id="307" r:id="rId10"/>
    <p:sldId id="310" r:id="rId11"/>
    <p:sldId id="311" r:id="rId12"/>
    <p:sldId id="262" r:id="rId13"/>
    <p:sldId id="293" r:id="rId14"/>
    <p:sldId id="309" r:id="rId15"/>
    <p:sldId id="274" r:id="rId16"/>
    <p:sldId id="312" r:id="rId17"/>
    <p:sldId id="313" r:id="rId18"/>
    <p:sldId id="314" r:id="rId19"/>
    <p:sldId id="316" r:id="rId20"/>
    <p:sldId id="301" r:id="rId21"/>
    <p:sldId id="305" r:id="rId22"/>
    <p:sldId id="294" r:id="rId23"/>
    <p:sldId id="297" r:id="rId24"/>
    <p:sldId id="317" r:id="rId25"/>
    <p:sldId id="315" r:id="rId26"/>
    <p:sldId id="300" r:id="rId27"/>
    <p:sldId id="319" r:id="rId28"/>
    <p:sldId id="320" r:id="rId29"/>
    <p:sldId id="299" r:id="rId30"/>
    <p:sldId id="318" r:id="rId31"/>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9322" autoAdjust="0"/>
  </p:normalViewPr>
  <p:slideViewPr>
    <p:cSldViewPr snapToGrid="0" showGuides="1">
      <p:cViewPr varScale="1">
        <p:scale>
          <a:sx n="65" d="100"/>
          <a:sy n="65" d="100"/>
        </p:scale>
        <p:origin x="2064" y="78"/>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D638B-48E6-44EA-807F-B3D3E51420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8977B25-8A13-4FC1-9DA9-70EA0E7C45A3}">
      <dgm:prSet/>
      <dgm:spPr/>
      <dgm:t>
        <a:bodyPr/>
        <a:lstStyle/>
        <a:p>
          <a:pPr>
            <a:lnSpc>
              <a:spcPct val="100000"/>
            </a:lnSpc>
          </a:pPr>
          <a:r>
            <a:rPr lang="en-US"/>
            <a:t>Executive function difficulties are related to decreased activity in the part of the brain responsible for filtering emotions.</a:t>
          </a:r>
        </a:p>
      </dgm:t>
    </dgm:pt>
    <dgm:pt modelId="{2CB74B91-1E7D-4BCE-95A7-61074A873AF7}" type="parTrans" cxnId="{8A111C81-C1AB-4F56-B7C5-BC792267A078}">
      <dgm:prSet/>
      <dgm:spPr/>
      <dgm:t>
        <a:bodyPr/>
        <a:lstStyle/>
        <a:p>
          <a:endParaRPr lang="en-US"/>
        </a:p>
      </dgm:t>
    </dgm:pt>
    <dgm:pt modelId="{AC745892-2512-4333-A467-1DCB482DDED3}" type="sibTrans" cxnId="{8A111C81-C1AB-4F56-B7C5-BC792267A078}">
      <dgm:prSet/>
      <dgm:spPr/>
      <dgm:t>
        <a:bodyPr/>
        <a:lstStyle/>
        <a:p>
          <a:endParaRPr lang="en-US"/>
        </a:p>
      </dgm:t>
    </dgm:pt>
    <dgm:pt modelId="{0BD139E4-D61B-4BD0-8C99-370FCD6B25C0}">
      <dgm:prSet/>
      <dgm:spPr/>
      <dgm:t>
        <a:bodyPr/>
        <a:lstStyle/>
        <a:p>
          <a:pPr>
            <a:lnSpc>
              <a:spcPct val="100000"/>
            </a:lnSpc>
          </a:pPr>
          <a:r>
            <a:rPr lang="en-US"/>
            <a:t>Difficulty thinking before acting</a:t>
          </a:r>
        </a:p>
      </dgm:t>
    </dgm:pt>
    <dgm:pt modelId="{63A45DD0-549C-4DC8-8BC6-1EFDA9FE1D19}" type="parTrans" cxnId="{01EE0130-81ED-45FC-BA5E-C056CC736C2E}">
      <dgm:prSet/>
      <dgm:spPr/>
      <dgm:t>
        <a:bodyPr/>
        <a:lstStyle/>
        <a:p>
          <a:endParaRPr lang="en-US"/>
        </a:p>
      </dgm:t>
    </dgm:pt>
    <dgm:pt modelId="{1310C370-247F-460F-BB91-93EBEEBE2E55}" type="sibTrans" cxnId="{01EE0130-81ED-45FC-BA5E-C056CC736C2E}">
      <dgm:prSet/>
      <dgm:spPr/>
      <dgm:t>
        <a:bodyPr/>
        <a:lstStyle/>
        <a:p>
          <a:endParaRPr lang="en-US"/>
        </a:p>
      </dgm:t>
    </dgm:pt>
    <dgm:pt modelId="{9A6F052B-8BA3-40BB-9F27-DABADA6B9FB6}">
      <dgm:prSet/>
      <dgm:spPr/>
      <dgm:t>
        <a:bodyPr/>
        <a:lstStyle/>
        <a:p>
          <a:pPr>
            <a:lnSpc>
              <a:spcPct val="100000"/>
            </a:lnSpc>
          </a:pPr>
          <a:r>
            <a:rPr lang="en-US"/>
            <a:t>May be “ruled” by emotions</a:t>
          </a:r>
        </a:p>
      </dgm:t>
    </dgm:pt>
    <dgm:pt modelId="{19B51FE1-BAEB-4A9B-9493-2BA2731309DC}" type="parTrans" cxnId="{D8F211DD-16A2-4D73-9BCB-2F5C7D4C92D8}">
      <dgm:prSet/>
      <dgm:spPr/>
      <dgm:t>
        <a:bodyPr/>
        <a:lstStyle/>
        <a:p>
          <a:endParaRPr lang="en-US"/>
        </a:p>
      </dgm:t>
    </dgm:pt>
    <dgm:pt modelId="{7AEE37CB-F0C8-4CC3-A3D3-FAD00D2F35C0}" type="sibTrans" cxnId="{D8F211DD-16A2-4D73-9BCB-2F5C7D4C92D8}">
      <dgm:prSet/>
      <dgm:spPr/>
      <dgm:t>
        <a:bodyPr/>
        <a:lstStyle/>
        <a:p>
          <a:endParaRPr lang="en-US"/>
        </a:p>
      </dgm:t>
    </dgm:pt>
    <dgm:pt modelId="{BB705D4D-6687-432E-858D-7A83032FAE62}" type="pres">
      <dgm:prSet presAssocID="{40DD638B-48E6-44EA-807F-B3D3E5142061}" presName="root" presStyleCnt="0">
        <dgm:presLayoutVars>
          <dgm:dir/>
          <dgm:resizeHandles val="exact"/>
        </dgm:presLayoutVars>
      </dgm:prSet>
      <dgm:spPr/>
    </dgm:pt>
    <dgm:pt modelId="{79FA9999-1CC1-45A2-BBF7-BD956593DF2A}" type="pres">
      <dgm:prSet presAssocID="{48977B25-8A13-4FC1-9DA9-70EA0E7C45A3}" presName="compNode" presStyleCnt="0"/>
      <dgm:spPr/>
    </dgm:pt>
    <dgm:pt modelId="{35FD9CA2-B7D5-48E0-8C6F-302C674F2A65}" type="pres">
      <dgm:prSet presAssocID="{48977B25-8A13-4FC1-9DA9-70EA0E7C45A3}" presName="bgRect" presStyleLbl="bgShp" presStyleIdx="0" presStyleCnt="3"/>
      <dgm:spPr/>
    </dgm:pt>
    <dgm:pt modelId="{5BAE9C50-6B05-45B1-AF69-932CC3B9A24F}" type="pres">
      <dgm:prSet presAssocID="{48977B25-8A13-4FC1-9DA9-70EA0E7C45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D4DE2FD6-AB06-40C4-98EA-5686553A36AE}" type="pres">
      <dgm:prSet presAssocID="{48977B25-8A13-4FC1-9DA9-70EA0E7C45A3}" presName="spaceRect" presStyleCnt="0"/>
      <dgm:spPr/>
    </dgm:pt>
    <dgm:pt modelId="{886B66F2-696E-4751-A19B-C5CC66A80BA5}" type="pres">
      <dgm:prSet presAssocID="{48977B25-8A13-4FC1-9DA9-70EA0E7C45A3}" presName="parTx" presStyleLbl="revTx" presStyleIdx="0" presStyleCnt="3">
        <dgm:presLayoutVars>
          <dgm:chMax val="0"/>
          <dgm:chPref val="0"/>
        </dgm:presLayoutVars>
      </dgm:prSet>
      <dgm:spPr/>
    </dgm:pt>
    <dgm:pt modelId="{479F2B3B-F5EE-43CE-87D7-46892F5AAA63}" type="pres">
      <dgm:prSet presAssocID="{AC745892-2512-4333-A467-1DCB482DDED3}" presName="sibTrans" presStyleCnt="0"/>
      <dgm:spPr/>
    </dgm:pt>
    <dgm:pt modelId="{2CD28E24-FD95-4014-97D3-1A92CC5FF597}" type="pres">
      <dgm:prSet presAssocID="{0BD139E4-D61B-4BD0-8C99-370FCD6B25C0}" presName="compNode" presStyleCnt="0"/>
      <dgm:spPr/>
    </dgm:pt>
    <dgm:pt modelId="{BF6E2256-00E9-4620-87CB-D6BF12AFC2BF}" type="pres">
      <dgm:prSet presAssocID="{0BD139E4-D61B-4BD0-8C99-370FCD6B25C0}" presName="bgRect" presStyleLbl="bgShp" presStyleIdx="1" presStyleCnt="3"/>
      <dgm:spPr/>
    </dgm:pt>
    <dgm:pt modelId="{00744394-07CE-43B6-B957-47CD1FFEDCD7}" type="pres">
      <dgm:prSet presAssocID="{0BD139E4-D61B-4BD0-8C99-370FCD6B25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68DFE8B-3F59-4CE1-9CA3-F5D7462B0E3D}" type="pres">
      <dgm:prSet presAssocID="{0BD139E4-D61B-4BD0-8C99-370FCD6B25C0}" presName="spaceRect" presStyleCnt="0"/>
      <dgm:spPr/>
    </dgm:pt>
    <dgm:pt modelId="{D13FDC71-92C1-4102-85BA-826BA37C4F4B}" type="pres">
      <dgm:prSet presAssocID="{0BD139E4-D61B-4BD0-8C99-370FCD6B25C0}" presName="parTx" presStyleLbl="revTx" presStyleIdx="1" presStyleCnt="3">
        <dgm:presLayoutVars>
          <dgm:chMax val="0"/>
          <dgm:chPref val="0"/>
        </dgm:presLayoutVars>
      </dgm:prSet>
      <dgm:spPr/>
    </dgm:pt>
    <dgm:pt modelId="{AC99E8D4-BA2F-44ED-B14E-6B154AAE1421}" type="pres">
      <dgm:prSet presAssocID="{1310C370-247F-460F-BB91-93EBEEBE2E55}" presName="sibTrans" presStyleCnt="0"/>
      <dgm:spPr/>
    </dgm:pt>
    <dgm:pt modelId="{8DB38501-1BF6-440F-BD7D-685A8DED659F}" type="pres">
      <dgm:prSet presAssocID="{9A6F052B-8BA3-40BB-9F27-DABADA6B9FB6}" presName="compNode" presStyleCnt="0"/>
      <dgm:spPr/>
    </dgm:pt>
    <dgm:pt modelId="{6FA81C2F-09F9-41C4-8ED4-C57117849713}" type="pres">
      <dgm:prSet presAssocID="{9A6F052B-8BA3-40BB-9F27-DABADA6B9FB6}" presName="bgRect" presStyleLbl="bgShp" presStyleIdx="2" presStyleCnt="3"/>
      <dgm:spPr/>
    </dgm:pt>
    <dgm:pt modelId="{DF059861-5344-4C75-8B23-90643397F228}" type="pres">
      <dgm:prSet presAssocID="{9A6F052B-8BA3-40BB-9F27-DABADA6B9F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ying Face with No Fill"/>
        </a:ext>
      </dgm:extLst>
    </dgm:pt>
    <dgm:pt modelId="{C98E8DB7-2F48-4F85-B250-E29A92F3D399}" type="pres">
      <dgm:prSet presAssocID="{9A6F052B-8BA3-40BB-9F27-DABADA6B9FB6}" presName="spaceRect" presStyleCnt="0"/>
      <dgm:spPr/>
    </dgm:pt>
    <dgm:pt modelId="{12184396-2BAE-4866-965C-D2EBBBE09DC8}" type="pres">
      <dgm:prSet presAssocID="{9A6F052B-8BA3-40BB-9F27-DABADA6B9FB6}" presName="parTx" presStyleLbl="revTx" presStyleIdx="2" presStyleCnt="3">
        <dgm:presLayoutVars>
          <dgm:chMax val="0"/>
          <dgm:chPref val="0"/>
        </dgm:presLayoutVars>
      </dgm:prSet>
      <dgm:spPr/>
    </dgm:pt>
  </dgm:ptLst>
  <dgm:cxnLst>
    <dgm:cxn modelId="{1D82F811-5926-41CA-A513-15D87FF08DDE}" type="presOf" srcId="{48977B25-8A13-4FC1-9DA9-70EA0E7C45A3}" destId="{886B66F2-696E-4751-A19B-C5CC66A80BA5}" srcOrd="0" destOrd="0" presId="urn:microsoft.com/office/officeart/2018/2/layout/IconVerticalSolidList"/>
    <dgm:cxn modelId="{01EE0130-81ED-45FC-BA5E-C056CC736C2E}" srcId="{40DD638B-48E6-44EA-807F-B3D3E5142061}" destId="{0BD139E4-D61B-4BD0-8C99-370FCD6B25C0}" srcOrd="1" destOrd="0" parTransId="{63A45DD0-549C-4DC8-8BC6-1EFDA9FE1D19}" sibTransId="{1310C370-247F-460F-BB91-93EBEEBE2E55}"/>
    <dgm:cxn modelId="{1E27F13D-350D-416E-BA6D-61B16052DE56}" type="presOf" srcId="{9A6F052B-8BA3-40BB-9F27-DABADA6B9FB6}" destId="{12184396-2BAE-4866-965C-D2EBBBE09DC8}" srcOrd="0" destOrd="0" presId="urn:microsoft.com/office/officeart/2018/2/layout/IconVerticalSolidList"/>
    <dgm:cxn modelId="{883BFA6C-846B-405C-80C5-7DF5FF8E7F0F}" type="presOf" srcId="{40DD638B-48E6-44EA-807F-B3D3E5142061}" destId="{BB705D4D-6687-432E-858D-7A83032FAE62}" srcOrd="0" destOrd="0" presId="urn:microsoft.com/office/officeart/2018/2/layout/IconVerticalSolidList"/>
    <dgm:cxn modelId="{8A111C81-C1AB-4F56-B7C5-BC792267A078}" srcId="{40DD638B-48E6-44EA-807F-B3D3E5142061}" destId="{48977B25-8A13-4FC1-9DA9-70EA0E7C45A3}" srcOrd="0" destOrd="0" parTransId="{2CB74B91-1E7D-4BCE-95A7-61074A873AF7}" sibTransId="{AC745892-2512-4333-A467-1DCB482DDED3}"/>
    <dgm:cxn modelId="{D8F211DD-16A2-4D73-9BCB-2F5C7D4C92D8}" srcId="{40DD638B-48E6-44EA-807F-B3D3E5142061}" destId="{9A6F052B-8BA3-40BB-9F27-DABADA6B9FB6}" srcOrd="2" destOrd="0" parTransId="{19B51FE1-BAEB-4A9B-9493-2BA2731309DC}" sibTransId="{7AEE37CB-F0C8-4CC3-A3D3-FAD00D2F35C0}"/>
    <dgm:cxn modelId="{8E9786F0-1BCA-43B2-8D99-347D14983F63}" type="presOf" srcId="{0BD139E4-D61B-4BD0-8C99-370FCD6B25C0}" destId="{D13FDC71-92C1-4102-85BA-826BA37C4F4B}" srcOrd="0" destOrd="0" presId="urn:microsoft.com/office/officeart/2018/2/layout/IconVerticalSolidList"/>
    <dgm:cxn modelId="{2B101BCB-93B2-41DE-83E1-1D11EF8501A7}" type="presParOf" srcId="{BB705D4D-6687-432E-858D-7A83032FAE62}" destId="{79FA9999-1CC1-45A2-BBF7-BD956593DF2A}" srcOrd="0" destOrd="0" presId="urn:microsoft.com/office/officeart/2018/2/layout/IconVerticalSolidList"/>
    <dgm:cxn modelId="{CB02948E-928C-4103-AD8C-230103C6D12A}" type="presParOf" srcId="{79FA9999-1CC1-45A2-BBF7-BD956593DF2A}" destId="{35FD9CA2-B7D5-48E0-8C6F-302C674F2A65}" srcOrd="0" destOrd="0" presId="urn:microsoft.com/office/officeart/2018/2/layout/IconVerticalSolidList"/>
    <dgm:cxn modelId="{D6F680A4-5A92-41AA-A04B-ED0E9D445E47}" type="presParOf" srcId="{79FA9999-1CC1-45A2-BBF7-BD956593DF2A}" destId="{5BAE9C50-6B05-45B1-AF69-932CC3B9A24F}" srcOrd="1" destOrd="0" presId="urn:microsoft.com/office/officeart/2018/2/layout/IconVerticalSolidList"/>
    <dgm:cxn modelId="{CA21DED5-2692-48F7-B9C8-1580B9A5032D}" type="presParOf" srcId="{79FA9999-1CC1-45A2-BBF7-BD956593DF2A}" destId="{D4DE2FD6-AB06-40C4-98EA-5686553A36AE}" srcOrd="2" destOrd="0" presId="urn:microsoft.com/office/officeart/2018/2/layout/IconVerticalSolidList"/>
    <dgm:cxn modelId="{D823F9E2-A748-4023-BADB-BEF59389D25E}" type="presParOf" srcId="{79FA9999-1CC1-45A2-BBF7-BD956593DF2A}" destId="{886B66F2-696E-4751-A19B-C5CC66A80BA5}" srcOrd="3" destOrd="0" presId="urn:microsoft.com/office/officeart/2018/2/layout/IconVerticalSolidList"/>
    <dgm:cxn modelId="{A96380EA-0364-4BBA-8915-BC574CBAB8B5}" type="presParOf" srcId="{BB705D4D-6687-432E-858D-7A83032FAE62}" destId="{479F2B3B-F5EE-43CE-87D7-46892F5AAA63}" srcOrd="1" destOrd="0" presId="urn:microsoft.com/office/officeart/2018/2/layout/IconVerticalSolidList"/>
    <dgm:cxn modelId="{1D4A4636-7E33-4385-8C56-9E187E3AF50A}" type="presParOf" srcId="{BB705D4D-6687-432E-858D-7A83032FAE62}" destId="{2CD28E24-FD95-4014-97D3-1A92CC5FF597}" srcOrd="2" destOrd="0" presId="urn:microsoft.com/office/officeart/2018/2/layout/IconVerticalSolidList"/>
    <dgm:cxn modelId="{C923727E-F1DA-4002-A818-D3B54FA163AE}" type="presParOf" srcId="{2CD28E24-FD95-4014-97D3-1A92CC5FF597}" destId="{BF6E2256-00E9-4620-87CB-D6BF12AFC2BF}" srcOrd="0" destOrd="0" presId="urn:microsoft.com/office/officeart/2018/2/layout/IconVerticalSolidList"/>
    <dgm:cxn modelId="{BB850FB5-785F-41B2-8AB3-534801E68913}" type="presParOf" srcId="{2CD28E24-FD95-4014-97D3-1A92CC5FF597}" destId="{00744394-07CE-43B6-B957-47CD1FFEDCD7}" srcOrd="1" destOrd="0" presId="urn:microsoft.com/office/officeart/2018/2/layout/IconVerticalSolidList"/>
    <dgm:cxn modelId="{75F701D4-AFCA-4B83-9E25-3655CA7EBC4D}" type="presParOf" srcId="{2CD28E24-FD95-4014-97D3-1A92CC5FF597}" destId="{A68DFE8B-3F59-4CE1-9CA3-F5D7462B0E3D}" srcOrd="2" destOrd="0" presId="urn:microsoft.com/office/officeart/2018/2/layout/IconVerticalSolidList"/>
    <dgm:cxn modelId="{9C5F8ABD-D28F-4A5F-B0E8-2D1DCD7904C1}" type="presParOf" srcId="{2CD28E24-FD95-4014-97D3-1A92CC5FF597}" destId="{D13FDC71-92C1-4102-85BA-826BA37C4F4B}" srcOrd="3" destOrd="0" presId="urn:microsoft.com/office/officeart/2018/2/layout/IconVerticalSolidList"/>
    <dgm:cxn modelId="{E3CCC7A1-5BA1-40B5-85D5-59BCCD81E10E}" type="presParOf" srcId="{BB705D4D-6687-432E-858D-7A83032FAE62}" destId="{AC99E8D4-BA2F-44ED-B14E-6B154AAE1421}" srcOrd="3" destOrd="0" presId="urn:microsoft.com/office/officeart/2018/2/layout/IconVerticalSolidList"/>
    <dgm:cxn modelId="{4EFA9622-1F4F-422F-9D6B-48CA55B246C2}" type="presParOf" srcId="{BB705D4D-6687-432E-858D-7A83032FAE62}" destId="{8DB38501-1BF6-440F-BD7D-685A8DED659F}" srcOrd="4" destOrd="0" presId="urn:microsoft.com/office/officeart/2018/2/layout/IconVerticalSolidList"/>
    <dgm:cxn modelId="{58D5247D-9EEC-43A8-B0B7-4CBB4CBFB61B}" type="presParOf" srcId="{8DB38501-1BF6-440F-BD7D-685A8DED659F}" destId="{6FA81C2F-09F9-41C4-8ED4-C57117849713}" srcOrd="0" destOrd="0" presId="urn:microsoft.com/office/officeart/2018/2/layout/IconVerticalSolidList"/>
    <dgm:cxn modelId="{039ACCDA-39C6-47E3-AF9E-9F79DF161668}" type="presParOf" srcId="{8DB38501-1BF6-440F-BD7D-685A8DED659F}" destId="{DF059861-5344-4C75-8B23-90643397F228}" srcOrd="1" destOrd="0" presId="urn:microsoft.com/office/officeart/2018/2/layout/IconVerticalSolidList"/>
    <dgm:cxn modelId="{09744D36-6324-4FA5-A86B-6C26FB93134B}" type="presParOf" srcId="{8DB38501-1BF6-440F-BD7D-685A8DED659F}" destId="{C98E8DB7-2F48-4F85-B250-E29A92F3D399}" srcOrd="2" destOrd="0" presId="urn:microsoft.com/office/officeart/2018/2/layout/IconVerticalSolidList"/>
    <dgm:cxn modelId="{4121A990-904A-4CF5-8B99-BC2BA5AACD6F}" type="presParOf" srcId="{8DB38501-1BF6-440F-BD7D-685A8DED659F}" destId="{12184396-2BAE-4866-965C-D2EBBBE09DC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D9CA2-B7D5-48E0-8C6F-302C674F2A65}">
      <dsp:nvSpPr>
        <dsp:cNvPr id="0" name=""/>
        <dsp:cNvSpPr/>
      </dsp:nvSpPr>
      <dsp:spPr>
        <a:xfrm>
          <a:off x="0" y="516"/>
          <a:ext cx="6858000" cy="12093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E9C50-6B05-45B1-AF69-932CC3B9A24F}">
      <dsp:nvSpPr>
        <dsp:cNvPr id="0" name=""/>
        <dsp:cNvSpPr/>
      </dsp:nvSpPr>
      <dsp:spPr>
        <a:xfrm>
          <a:off x="365820" y="272614"/>
          <a:ext cx="665128" cy="665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B66F2-696E-4751-A19B-C5CC66A80BA5}">
      <dsp:nvSpPr>
        <dsp:cNvPr id="0" name=""/>
        <dsp:cNvSpPr/>
      </dsp:nvSpPr>
      <dsp:spPr>
        <a:xfrm>
          <a:off x="1396770" y="516"/>
          <a:ext cx="5461229" cy="120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87" tIns="127987" rIns="127987" bIns="127987" numCol="1" spcCol="1270" anchor="ctr" anchorCtr="0">
          <a:noAutofit/>
        </a:bodyPr>
        <a:lstStyle/>
        <a:p>
          <a:pPr marL="0" lvl="0" indent="0" algn="l" defTabSz="889000">
            <a:lnSpc>
              <a:spcPct val="100000"/>
            </a:lnSpc>
            <a:spcBef>
              <a:spcPct val="0"/>
            </a:spcBef>
            <a:spcAft>
              <a:spcPct val="35000"/>
            </a:spcAft>
            <a:buNone/>
          </a:pPr>
          <a:r>
            <a:rPr lang="en-US" sz="2000" kern="1200"/>
            <a:t>Executive function difficulties are related to decreased activity in the part of the brain responsible for filtering emotions.</a:t>
          </a:r>
        </a:p>
      </dsp:txBody>
      <dsp:txXfrm>
        <a:off x="1396770" y="516"/>
        <a:ext cx="5461229" cy="1209325"/>
      </dsp:txXfrm>
    </dsp:sp>
    <dsp:sp modelId="{BF6E2256-00E9-4620-87CB-D6BF12AFC2BF}">
      <dsp:nvSpPr>
        <dsp:cNvPr id="0" name=""/>
        <dsp:cNvSpPr/>
      </dsp:nvSpPr>
      <dsp:spPr>
        <a:xfrm>
          <a:off x="0" y="1512173"/>
          <a:ext cx="6858000" cy="12093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44394-07CE-43B6-B957-47CD1FFEDCD7}">
      <dsp:nvSpPr>
        <dsp:cNvPr id="0" name=""/>
        <dsp:cNvSpPr/>
      </dsp:nvSpPr>
      <dsp:spPr>
        <a:xfrm>
          <a:off x="365820" y="1784271"/>
          <a:ext cx="665128" cy="665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FDC71-92C1-4102-85BA-826BA37C4F4B}">
      <dsp:nvSpPr>
        <dsp:cNvPr id="0" name=""/>
        <dsp:cNvSpPr/>
      </dsp:nvSpPr>
      <dsp:spPr>
        <a:xfrm>
          <a:off x="1396770" y="1512173"/>
          <a:ext cx="5461229" cy="120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87" tIns="127987" rIns="127987" bIns="127987" numCol="1" spcCol="1270" anchor="ctr" anchorCtr="0">
          <a:noAutofit/>
        </a:bodyPr>
        <a:lstStyle/>
        <a:p>
          <a:pPr marL="0" lvl="0" indent="0" algn="l" defTabSz="889000">
            <a:lnSpc>
              <a:spcPct val="100000"/>
            </a:lnSpc>
            <a:spcBef>
              <a:spcPct val="0"/>
            </a:spcBef>
            <a:spcAft>
              <a:spcPct val="35000"/>
            </a:spcAft>
            <a:buNone/>
          </a:pPr>
          <a:r>
            <a:rPr lang="en-US" sz="2000" kern="1200"/>
            <a:t>Difficulty thinking before acting</a:t>
          </a:r>
        </a:p>
      </dsp:txBody>
      <dsp:txXfrm>
        <a:off x="1396770" y="1512173"/>
        <a:ext cx="5461229" cy="1209325"/>
      </dsp:txXfrm>
    </dsp:sp>
    <dsp:sp modelId="{6FA81C2F-09F9-41C4-8ED4-C57117849713}">
      <dsp:nvSpPr>
        <dsp:cNvPr id="0" name=""/>
        <dsp:cNvSpPr/>
      </dsp:nvSpPr>
      <dsp:spPr>
        <a:xfrm>
          <a:off x="0" y="3023829"/>
          <a:ext cx="6858000" cy="12093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59861-5344-4C75-8B23-90643397F228}">
      <dsp:nvSpPr>
        <dsp:cNvPr id="0" name=""/>
        <dsp:cNvSpPr/>
      </dsp:nvSpPr>
      <dsp:spPr>
        <a:xfrm>
          <a:off x="365820" y="3295928"/>
          <a:ext cx="665128" cy="665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84396-2BAE-4866-965C-D2EBBBE09DC8}">
      <dsp:nvSpPr>
        <dsp:cNvPr id="0" name=""/>
        <dsp:cNvSpPr/>
      </dsp:nvSpPr>
      <dsp:spPr>
        <a:xfrm>
          <a:off x="1396770" y="3023829"/>
          <a:ext cx="5461229" cy="120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87" tIns="127987" rIns="127987" bIns="127987" numCol="1" spcCol="1270" anchor="ctr" anchorCtr="0">
          <a:noAutofit/>
        </a:bodyPr>
        <a:lstStyle/>
        <a:p>
          <a:pPr marL="0" lvl="0" indent="0" algn="l" defTabSz="889000">
            <a:lnSpc>
              <a:spcPct val="100000"/>
            </a:lnSpc>
            <a:spcBef>
              <a:spcPct val="0"/>
            </a:spcBef>
            <a:spcAft>
              <a:spcPct val="35000"/>
            </a:spcAft>
            <a:buNone/>
          </a:pPr>
          <a:r>
            <a:rPr lang="en-US" sz="2000" kern="1200"/>
            <a:t>May be “ruled” by emotions</a:t>
          </a:r>
        </a:p>
      </dsp:txBody>
      <dsp:txXfrm>
        <a:off x="1396770" y="3023829"/>
        <a:ext cx="5461229" cy="12093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1"/>
            <a:ext cx="2971800" cy="463567"/>
          </a:xfrm>
          <a:prstGeom prst="rect">
            <a:avLst/>
          </a:prstGeom>
        </p:spPr>
        <p:txBody>
          <a:bodyPr vert="horz" lIns="91440" tIns="45720" rIns="91440" bIns="45720" rtlCol="0"/>
          <a:lstStyle>
            <a:lvl1pPr algn="r">
              <a:defRPr sz="1200"/>
            </a:lvl1pPr>
          </a:lstStyle>
          <a:p>
            <a:fld id="{4C465657-3F36-724B-A332-D448C4527D30}" type="datetimeFigureOut">
              <a:t>3/25/2024</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3567"/>
          </a:xfrm>
          <a:prstGeom prst="rect">
            <a:avLst/>
          </a:prstGeom>
        </p:spPr>
        <p:txBody>
          <a:bodyPr vert="horz" lIns="91440" tIns="45720" rIns="91440" bIns="45720" rtlCol="0"/>
          <a:lstStyle>
            <a:lvl1pPr algn="r">
              <a:defRPr sz="1200"/>
            </a:lvl1pPr>
          </a:lstStyle>
          <a:p>
            <a:fld id="{32BD75DB-513B-49EA-9C3D-00CC40493233}" type="datetimeFigureOut">
              <a:rPr lang="en-US" smtClean="0"/>
              <a:t>3/18/2024</a:t>
            </a:fld>
            <a:endParaRPr lang="en-US"/>
          </a:p>
        </p:txBody>
      </p:sp>
      <p:sp>
        <p:nvSpPr>
          <p:cNvPr id="4" name="Slide Image Placeholder 3"/>
          <p:cNvSpPr>
            <a:spLocks noGrp="1" noRot="1" noChangeAspect="1"/>
          </p:cNvSpPr>
          <p:nvPr>
            <p:ph type="sldImg" idx="2"/>
          </p:nvPr>
        </p:nvSpPr>
        <p:spPr>
          <a:xfrm>
            <a:off x="655638" y="1154113"/>
            <a:ext cx="5546725"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90"/>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94B91086-F4CD-4568-A4AF-7AD058C34658}" type="slidenum">
              <a:rPr lang="en-US" smtClean="0"/>
              <a:t>‹#›</a:t>
            </a:fld>
            <a:endParaRPr lang="en-US"/>
          </a:p>
        </p:txBody>
      </p:sp>
    </p:spTree>
    <p:extLst>
      <p:ext uri="{BB962C8B-B14F-4D97-AF65-F5344CB8AC3E}">
        <p14:creationId xmlns:p14="http://schemas.microsoft.com/office/powerpoint/2010/main" val="386966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a:t>
            </a:fld>
            <a:endParaRPr lang="en-US"/>
          </a:p>
        </p:txBody>
      </p:sp>
    </p:spTree>
    <p:extLst>
      <p:ext uri="{BB962C8B-B14F-4D97-AF65-F5344CB8AC3E}">
        <p14:creationId xmlns:p14="http://schemas.microsoft.com/office/powerpoint/2010/main" val="140398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10</a:t>
            </a:fld>
            <a:endParaRPr lang="en-US"/>
          </a:p>
        </p:txBody>
      </p:sp>
    </p:spTree>
    <p:extLst>
      <p:ext uri="{BB962C8B-B14F-4D97-AF65-F5344CB8AC3E}">
        <p14:creationId xmlns:p14="http://schemas.microsoft.com/office/powerpoint/2010/main" val="146144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11</a:t>
            </a:fld>
            <a:endParaRPr lang="en-US"/>
          </a:p>
        </p:txBody>
      </p:sp>
    </p:spTree>
    <p:extLst>
      <p:ext uri="{BB962C8B-B14F-4D97-AF65-F5344CB8AC3E}">
        <p14:creationId xmlns:p14="http://schemas.microsoft.com/office/powerpoint/2010/main" val="180952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5E2820-AFE1-45FA-949E-17BDB534E1DC}" type="slidenum">
              <a:rPr lang="en-US" smtClean="0"/>
              <a:t>12</a:t>
            </a:fld>
            <a:endParaRPr lang="en-US" dirty="0"/>
          </a:p>
        </p:txBody>
      </p:sp>
    </p:spTree>
    <p:extLst>
      <p:ext uri="{BB962C8B-B14F-4D97-AF65-F5344CB8AC3E}">
        <p14:creationId xmlns:p14="http://schemas.microsoft.com/office/powerpoint/2010/main" val="145330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things have the potential to annoy us all day long. We forget something at home that we need or someone asks us to do something that we don’t feel like doing. Hopefully we have the capacity to pause or just shrug it off.  For larger issues we can reflect for a moment and then choose a healthy response instead of losing control. When children have executive function difficulties they have decreased activity in the part of the brain that is responsible for filtering emotions, and that can result in them reacting on a hair trigger. Basically, they are not able to think before they act, and they may be ruled by their emotions. Emotional dysregulation may involve intense mood swings set up by frustrations and challenges It may mean that each and every time something rattles them they lash out one moment they may be happy the next moment they might explode with anger and it’s hard to know what the trigger is</a:t>
            </a:r>
          </a:p>
        </p:txBody>
      </p:sp>
      <p:sp>
        <p:nvSpPr>
          <p:cNvPr id="4" name="Slide Number Placeholder 3"/>
          <p:cNvSpPr>
            <a:spLocks noGrp="1"/>
          </p:cNvSpPr>
          <p:nvPr>
            <p:ph type="sldNum" sz="quarter" idx="5"/>
          </p:nvPr>
        </p:nvSpPr>
        <p:spPr/>
        <p:txBody>
          <a:bodyPr/>
          <a:lstStyle/>
          <a:p>
            <a:fld id="{94B91086-F4CD-4568-A4AF-7AD058C34658}" type="slidenum">
              <a:rPr lang="en-US" smtClean="0"/>
              <a:t>13</a:t>
            </a:fld>
            <a:endParaRPr lang="en-US"/>
          </a:p>
        </p:txBody>
      </p:sp>
    </p:spTree>
    <p:extLst>
      <p:ext uri="{BB962C8B-B14F-4D97-AF65-F5344CB8AC3E}">
        <p14:creationId xmlns:p14="http://schemas.microsoft.com/office/powerpoint/2010/main" val="48488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14</a:t>
            </a:fld>
            <a:endParaRPr lang="en-US"/>
          </a:p>
        </p:txBody>
      </p:sp>
    </p:spTree>
    <p:extLst>
      <p:ext uri="{BB962C8B-B14F-4D97-AF65-F5344CB8AC3E}">
        <p14:creationId xmlns:p14="http://schemas.microsoft.com/office/powerpoint/2010/main" val="388839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15</a:t>
            </a:fld>
            <a:endParaRPr lang="en-US"/>
          </a:p>
        </p:txBody>
      </p:sp>
    </p:spTree>
    <p:extLst>
      <p:ext uri="{BB962C8B-B14F-4D97-AF65-F5344CB8AC3E}">
        <p14:creationId xmlns:p14="http://schemas.microsoft.com/office/powerpoint/2010/main" val="196408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16</a:t>
            </a:fld>
            <a:endParaRPr lang="en-US"/>
          </a:p>
        </p:txBody>
      </p:sp>
    </p:spTree>
    <p:extLst>
      <p:ext uri="{BB962C8B-B14F-4D97-AF65-F5344CB8AC3E}">
        <p14:creationId xmlns:p14="http://schemas.microsoft.com/office/powerpoint/2010/main" val="1392248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17</a:t>
            </a:fld>
            <a:endParaRPr lang="en-US"/>
          </a:p>
        </p:txBody>
      </p:sp>
    </p:spTree>
    <p:extLst>
      <p:ext uri="{BB962C8B-B14F-4D97-AF65-F5344CB8AC3E}">
        <p14:creationId xmlns:p14="http://schemas.microsoft.com/office/powerpoint/2010/main" val="354497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18</a:t>
            </a:fld>
            <a:endParaRPr lang="en-US"/>
          </a:p>
        </p:txBody>
      </p:sp>
    </p:spTree>
    <p:extLst>
      <p:ext uri="{BB962C8B-B14F-4D97-AF65-F5344CB8AC3E}">
        <p14:creationId xmlns:p14="http://schemas.microsoft.com/office/powerpoint/2010/main" val="368477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19</a:t>
            </a:fld>
            <a:endParaRPr lang="en-US"/>
          </a:p>
        </p:txBody>
      </p:sp>
    </p:spTree>
    <p:extLst>
      <p:ext uri="{BB962C8B-B14F-4D97-AF65-F5344CB8AC3E}">
        <p14:creationId xmlns:p14="http://schemas.microsoft.com/office/powerpoint/2010/main" val="343128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2</a:t>
            </a:fld>
            <a:endParaRPr lang="en-US"/>
          </a:p>
        </p:txBody>
      </p:sp>
    </p:spTree>
    <p:extLst>
      <p:ext uri="{BB962C8B-B14F-4D97-AF65-F5344CB8AC3E}">
        <p14:creationId xmlns:p14="http://schemas.microsoft.com/office/powerpoint/2010/main" val="704153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B91086-F4CD-4568-A4AF-7AD058C34658}" type="slidenum">
              <a:rPr lang="en-US" smtClean="0"/>
              <a:t>20</a:t>
            </a:fld>
            <a:endParaRPr lang="en-US"/>
          </a:p>
        </p:txBody>
      </p:sp>
    </p:spTree>
    <p:extLst>
      <p:ext uri="{BB962C8B-B14F-4D97-AF65-F5344CB8AC3E}">
        <p14:creationId xmlns:p14="http://schemas.microsoft.com/office/powerpoint/2010/main" val="2264230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Note that kids with executive function difficulties may do great as long as support and rewards are in place, but once removed they will often downslide immediately.</a:t>
            </a:r>
          </a:p>
          <a:p>
            <a:r>
              <a:rPr lang="en-US" baseline="0" dirty="0"/>
              <a:t>They may need rewards and support much longer that other kids, even into high school.  Even very bright kids with executive dysfunction may need to use timers for homework, have a parent help them figure out homework, or help them keep their homework area clean, and other organizational tasks. Frontal lobes develop until age 25, so many colleges offer executive function coaching for college students as well!</a:t>
            </a:r>
          </a:p>
        </p:txBody>
      </p:sp>
      <p:sp>
        <p:nvSpPr>
          <p:cNvPr id="4" name="Slide Number Placeholder 3"/>
          <p:cNvSpPr>
            <a:spLocks noGrp="1"/>
          </p:cNvSpPr>
          <p:nvPr>
            <p:ph type="sldNum" sz="quarter" idx="5"/>
          </p:nvPr>
        </p:nvSpPr>
        <p:spPr/>
        <p:txBody>
          <a:bodyPr/>
          <a:lstStyle/>
          <a:p>
            <a:fld id="{94B91086-F4CD-4568-A4AF-7AD058C34658}" type="slidenum">
              <a:rPr lang="en-US" smtClean="0"/>
              <a:t>21</a:t>
            </a:fld>
            <a:endParaRPr lang="en-US"/>
          </a:p>
        </p:txBody>
      </p:sp>
    </p:spTree>
    <p:extLst>
      <p:ext uri="{BB962C8B-B14F-4D97-AF65-F5344CB8AC3E}">
        <p14:creationId xmlns:p14="http://schemas.microsoft.com/office/powerpoint/2010/main" val="2560647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22</a:t>
            </a:fld>
            <a:endParaRPr lang="en-US"/>
          </a:p>
        </p:txBody>
      </p:sp>
    </p:spTree>
    <p:extLst>
      <p:ext uri="{BB962C8B-B14F-4D97-AF65-F5344CB8AC3E}">
        <p14:creationId xmlns:p14="http://schemas.microsoft.com/office/powerpoint/2010/main" val="3780317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23</a:t>
            </a:fld>
            <a:endParaRPr lang="en-US"/>
          </a:p>
        </p:txBody>
      </p:sp>
    </p:spTree>
    <p:extLst>
      <p:ext uri="{BB962C8B-B14F-4D97-AF65-F5344CB8AC3E}">
        <p14:creationId xmlns:p14="http://schemas.microsoft.com/office/powerpoint/2010/main" val="4152425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Too much time spent in front of a screen and multitasking with other media has been related to worse executive functioning and academic performance. As screen time reduces the amount and quality of interactions between children and their caregivers, it can also have an impact on language development. Additionally, excessive screen usage has detrimental effects on social and emotional growth, including a rise in the likelihood of obesity, sleep disorders, and mental health conditions including depression and anxiety. It can obstruct the ability to interpret emotions and fuel aggressive conduct, (screens don’t care how the child reacts)</a:t>
            </a:r>
          </a:p>
          <a:p>
            <a:endParaRPr lang="en-US" b="0" i="0" dirty="0">
              <a:solidFill>
                <a:srgbClr val="212121"/>
              </a:solidFill>
              <a:effectLst/>
              <a:latin typeface="Cambria" panose="02040503050406030204" pitchFamily="18" charset="0"/>
            </a:endParaRPr>
          </a:p>
          <a:p>
            <a:pPr algn="l"/>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24</a:t>
            </a:fld>
            <a:endParaRPr lang="en-US"/>
          </a:p>
        </p:txBody>
      </p:sp>
    </p:spTree>
    <p:extLst>
      <p:ext uri="{BB962C8B-B14F-4D97-AF65-F5344CB8AC3E}">
        <p14:creationId xmlns:p14="http://schemas.microsoft.com/office/powerpoint/2010/main" val="4206948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25</a:t>
            </a:fld>
            <a:endParaRPr lang="en-US"/>
          </a:p>
        </p:txBody>
      </p:sp>
    </p:spTree>
    <p:extLst>
      <p:ext uri="{BB962C8B-B14F-4D97-AF65-F5344CB8AC3E}">
        <p14:creationId xmlns:p14="http://schemas.microsoft.com/office/powerpoint/2010/main" val="1683205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26</a:t>
            </a:fld>
            <a:endParaRPr lang="en-US"/>
          </a:p>
        </p:txBody>
      </p:sp>
    </p:spTree>
    <p:extLst>
      <p:ext uri="{BB962C8B-B14F-4D97-AF65-F5344CB8AC3E}">
        <p14:creationId xmlns:p14="http://schemas.microsoft.com/office/powerpoint/2010/main" val="2048166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27</a:t>
            </a:fld>
            <a:endParaRPr lang="en-US"/>
          </a:p>
        </p:txBody>
      </p:sp>
    </p:spTree>
    <p:extLst>
      <p:ext uri="{BB962C8B-B14F-4D97-AF65-F5344CB8AC3E}">
        <p14:creationId xmlns:p14="http://schemas.microsoft.com/office/powerpoint/2010/main" val="181053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91086-F4CD-4568-A4AF-7AD058C34658}" type="slidenum">
              <a:rPr lang="en-US" smtClean="0"/>
              <a:t>3</a:t>
            </a:fld>
            <a:endParaRPr lang="en-US"/>
          </a:p>
        </p:txBody>
      </p:sp>
    </p:spTree>
    <p:extLst>
      <p:ext uri="{BB962C8B-B14F-4D97-AF65-F5344CB8AC3E}">
        <p14:creationId xmlns:p14="http://schemas.microsoft.com/office/powerpoint/2010/main" val="183439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4</a:t>
            </a:fld>
            <a:endParaRPr lang="en-US"/>
          </a:p>
        </p:txBody>
      </p:sp>
    </p:spTree>
    <p:extLst>
      <p:ext uri="{BB962C8B-B14F-4D97-AF65-F5344CB8AC3E}">
        <p14:creationId xmlns:p14="http://schemas.microsoft.com/office/powerpoint/2010/main" val="36026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6</a:t>
            </a:fld>
            <a:endParaRPr lang="en-US"/>
          </a:p>
        </p:txBody>
      </p:sp>
    </p:spTree>
    <p:extLst>
      <p:ext uri="{BB962C8B-B14F-4D97-AF65-F5344CB8AC3E}">
        <p14:creationId xmlns:p14="http://schemas.microsoft.com/office/powerpoint/2010/main" val="80110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7</a:t>
            </a:fld>
            <a:endParaRPr lang="en-US"/>
          </a:p>
        </p:txBody>
      </p:sp>
    </p:spTree>
    <p:extLst>
      <p:ext uri="{BB962C8B-B14F-4D97-AF65-F5344CB8AC3E}">
        <p14:creationId xmlns:p14="http://schemas.microsoft.com/office/powerpoint/2010/main" val="11817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91086-F4CD-4568-A4AF-7AD058C34658}" type="slidenum">
              <a:rPr lang="en-US" smtClean="0"/>
              <a:t>8</a:t>
            </a:fld>
            <a:endParaRPr lang="en-US"/>
          </a:p>
        </p:txBody>
      </p:sp>
    </p:spTree>
    <p:extLst>
      <p:ext uri="{BB962C8B-B14F-4D97-AF65-F5344CB8AC3E}">
        <p14:creationId xmlns:p14="http://schemas.microsoft.com/office/powerpoint/2010/main" val="115173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35552" indent="-235552">
              <a:buAutoNum type="arabicPeriod"/>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5E2820-AFE1-45FA-949E-17BDB534E1DC}" type="slidenum">
              <a:rPr lang="en-US" smtClean="0"/>
              <a:t>9</a:t>
            </a:fld>
            <a:endParaRPr lang="en-US" dirty="0"/>
          </a:p>
        </p:txBody>
      </p:sp>
    </p:spTree>
    <p:extLst>
      <p:ext uri="{BB962C8B-B14F-4D97-AF65-F5344CB8AC3E}">
        <p14:creationId xmlns:p14="http://schemas.microsoft.com/office/powerpoint/2010/main" val="325549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smtClean="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BFFB2-86D9-4B8F-A59A-553A60B94BBE}" type="slidenum">
              <a:rPr lang="en-US" smtClean="0"/>
              <a:t>‹#›</a:t>
            </a:fld>
            <a:endParaRPr lang="en-US" dirty="0"/>
          </a:p>
        </p:txBody>
      </p:sp>
    </p:spTree>
    <p:extLst>
      <p:ext uri="{BB962C8B-B14F-4D97-AF65-F5344CB8AC3E}">
        <p14:creationId xmlns:p14="http://schemas.microsoft.com/office/powerpoint/2010/main" val="1248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0F1F9-2D3D-4243-878F-D000C3F2A1C4}" type="datetime1">
              <a:rPr lang="en-US" smtClean="0"/>
              <a:t>3/18/2024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DBFFB2-86D9-4B8F-A59A-553A60B94BBE}" type="slidenum">
              <a:rPr lang="en-US" smtClean="0"/>
              <a:t>‹#›</a:t>
            </a:fld>
            <a:endParaRPr lang="en-US" dirty="0"/>
          </a:p>
        </p:txBody>
      </p:sp>
    </p:spTree>
    <p:extLst>
      <p:ext uri="{BB962C8B-B14F-4D97-AF65-F5344CB8AC3E}">
        <p14:creationId xmlns:p14="http://schemas.microsoft.com/office/powerpoint/2010/main" val="40864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AF48E-ABA0-4B58-B562-D1D7408067C4}" type="datetime1">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8FDBFFB2-86D9-4B8F-A59A-553A60B94BBE}" type="slidenum">
              <a:rPr lang="en-US" smtClean="0"/>
              <a:t>‹#›</a:t>
            </a:fld>
            <a:endParaRPr lang="en-US" dirty="0"/>
          </a:p>
        </p:txBody>
      </p:sp>
    </p:spTree>
    <p:extLst>
      <p:ext uri="{BB962C8B-B14F-4D97-AF65-F5344CB8AC3E}">
        <p14:creationId xmlns:p14="http://schemas.microsoft.com/office/powerpoint/2010/main" val="233425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lifeskillsadvocate.com/blog/10-planning-skills-every-child-should-learn/" TargetMode="Externa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sv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latin typeface="+mj-lt"/>
              </a:rPr>
              <a:t>Wavelengths Psychology Presents</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47500" lnSpcReduction="20000"/>
          </a:bodyPr>
          <a:lstStyle/>
          <a:p>
            <a:r>
              <a:rPr lang="en-US" dirty="0"/>
              <a:t>Executive Functioning in Elementary Aged Children</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p:txBody>
          <a:bodyPr>
            <a:normAutofit/>
          </a:bodyPr>
          <a:lstStyle/>
          <a:p>
            <a:r>
              <a:rPr lang="en-US" dirty="0">
                <a:latin typeface="+mj-lt"/>
              </a:rPr>
              <a:t>With Sharon Grand, Ph.D.</a:t>
            </a: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8174" y="4442978"/>
            <a:ext cx="2213723" cy="1748841"/>
          </a:xfrm>
          <a:prstGeom prst="rect">
            <a:avLst/>
          </a:prstGeom>
        </p:spPr>
      </p:pic>
      <p:sp>
        <p:nvSpPr>
          <p:cNvPr id="5" name="TextBox 4">
            <a:extLst>
              <a:ext uri="{FF2B5EF4-FFF2-40B4-BE49-F238E27FC236}">
                <a16:creationId xmlns:a16="http://schemas.microsoft.com/office/drawing/2014/main" id="{E727F9EF-6E42-C0AC-83FE-E73339DCA985}"/>
              </a:ext>
            </a:extLst>
          </p:cNvPr>
          <p:cNvSpPr txBox="1"/>
          <p:nvPr/>
        </p:nvSpPr>
        <p:spPr>
          <a:xfrm>
            <a:off x="6947858" y="6228255"/>
            <a:ext cx="5617580" cy="523220"/>
          </a:xfrm>
          <a:prstGeom prst="rect">
            <a:avLst/>
          </a:prstGeom>
          <a:noFill/>
        </p:spPr>
        <p:txBody>
          <a:bodyPr wrap="square" rtlCol="0">
            <a:spAutoFit/>
          </a:bodyPr>
          <a:lstStyle/>
          <a:p>
            <a:r>
              <a:rPr lang="en-US" sz="2800" dirty="0">
                <a:solidFill>
                  <a:schemeClr val="bg1"/>
                </a:solidFill>
                <a:latin typeface="+mj-lt"/>
              </a:rPr>
              <a:t>Wavelengthspychology.com</a:t>
            </a:r>
          </a:p>
        </p:txBody>
      </p:sp>
    </p:spTree>
    <p:extLst>
      <p:ext uri="{BB962C8B-B14F-4D97-AF65-F5344CB8AC3E}">
        <p14:creationId xmlns:p14="http://schemas.microsoft.com/office/powerpoint/2010/main" val="2437550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a:xfrm>
            <a:off x="550863" y="365125"/>
            <a:ext cx="11090274" cy="1325563"/>
          </a:xfrm>
        </p:spPr>
        <p:txBody>
          <a:bodyPr vert="horz" lIns="91440" tIns="45720" rIns="91440" bIns="45720" rtlCol="0" anchor="ctr">
            <a:normAutofit/>
          </a:bodyPr>
          <a:lstStyle/>
          <a:p>
            <a:r>
              <a:rPr lang="en-US" kern="1200" dirty="0">
                <a:solidFill>
                  <a:schemeClr val="tx1"/>
                </a:solidFill>
                <a:latin typeface="+mj-lt"/>
                <a:ea typeface="+mj-ea"/>
                <a:cs typeface="+mj-cs"/>
              </a:rPr>
              <a:t>Planning and Organization</a:t>
            </a:r>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743445" y="2133600"/>
            <a:ext cx="3236441" cy="3236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3413" y="2867070"/>
            <a:ext cx="2496505" cy="1972239"/>
          </a:xfrm>
          <a:prstGeom prst="rect">
            <a:avLst/>
          </a:prstGeom>
        </p:spPr>
      </p:pic>
      <p:sp>
        <p:nvSpPr>
          <p:cNvPr id="4" name="TextBox 3">
            <a:extLst>
              <a:ext uri="{FF2B5EF4-FFF2-40B4-BE49-F238E27FC236}">
                <a16:creationId xmlns:a16="http://schemas.microsoft.com/office/drawing/2014/main" id="{0407AC12-2B57-DE07-4E9D-50BF9DDC4D91}"/>
              </a:ext>
            </a:extLst>
          </p:cNvPr>
          <p:cNvSpPr txBox="1"/>
          <p:nvPr/>
        </p:nvSpPr>
        <p:spPr>
          <a:xfrm>
            <a:off x="822494" y="2055813"/>
            <a:ext cx="6098458" cy="1754326"/>
          </a:xfrm>
          <a:prstGeom prst="rect">
            <a:avLst/>
          </a:prstGeom>
          <a:noFill/>
        </p:spPr>
        <p:txBody>
          <a:bodyPr wrap="square">
            <a:spAutoFit/>
          </a:bodyPr>
          <a:lstStyle/>
          <a:p>
            <a:r>
              <a:rPr lang="en-US" b="0" i="0" dirty="0">
                <a:effectLst/>
                <a:latin typeface="Arial" panose="020B0604020202020204" pitchFamily="34" charset="0"/>
              </a:rPr>
              <a:t>Organization involves how we gather stimuli in our environment to complete tasks quickly and more effectively. It’s how we arrange our environment and provide order and structure to the items and activities around us. Organization skills are often closely tied to our </a:t>
            </a:r>
            <a:r>
              <a:rPr lang="en-US" b="0" i="0" u="none" strike="noStrike" dirty="0">
                <a:effectLst/>
                <a:latin typeface="Arial" panose="020B0604020202020204" pitchFamily="34" charset="0"/>
                <a:hlinkClick r:id="rId5"/>
              </a:rPr>
              <a:t>ability to plan</a:t>
            </a:r>
            <a:r>
              <a:rPr lang="en-US" b="0" i="0" dirty="0">
                <a:effectLst/>
                <a:latin typeface="Arial" panose="020B0604020202020204" pitchFamily="34" charset="0"/>
              </a:rPr>
              <a:t> and prioritize</a:t>
            </a:r>
            <a:endParaRPr lang="en-US" dirty="0"/>
          </a:p>
        </p:txBody>
      </p:sp>
    </p:spTree>
    <p:extLst>
      <p:ext uri="{BB962C8B-B14F-4D97-AF65-F5344CB8AC3E}">
        <p14:creationId xmlns:p14="http://schemas.microsoft.com/office/powerpoint/2010/main" val="26022469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914400" y="914401"/>
            <a:ext cx="7842738" cy="685800"/>
          </a:xfrm>
        </p:spPr>
        <p:txBody>
          <a:bodyPr/>
          <a:lstStyle/>
          <a:p>
            <a:r>
              <a:rPr lang="en-US" sz="3600" dirty="0"/>
              <a:t>Planning and Organization Skills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1949061"/>
            <a:ext cx="6400800" cy="4206240"/>
          </a:xfrm>
        </p:spPr>
        <p:txBody>
          <a:bodyPr/>
          <a:lstStyle/>
          <a:p>
            <a:pPr algn="l">
              <a:buFont typeface="Arial" panose="020B0604020202020204" pitchFamily="34" charset="0"/>
              <a:buChar char="•"/>
            </a:pPr>
            <a:r>
              <a:rPr lang="en-US" b="0" i="0" dirty="0">
                <a:effectLst/>
                <a:latin typeface="Arial" panose="020B0604020202020204" pitchFamily="34" charset="0"/>
              </a:rPr>
              <a:t>Order items or pictures into sequential order.</a:t>
            </a:r>
          </a:p>
          <a:p>
            <a:pPr algn="l">
              <a:buFont typeface="Arial" panose="020B0604020202020204" pitchFamily="34" charset="0"/>
              <a:buChar char="•"/>
            </a:pPr>
            <a:r>
              <a:rPr lang="en-US" b="0" i="0" dirty="0">
                <a:effectLst/>
                <a:latin typeface="Arial" panose="020B0604020202020204" pitchFamily="34" charset="0"/>
              </a:rPr>
              <a:t>Tell an organized story with a beginning, middle, and end.</a:t>
            </a:r>
          </a:p>
          <a:p>
            <a:pPr algn="l">
              <a:buFont typeface="Arial" panose="020B0604020202020204" pitchFamily="34" charset="0"/>
              <a:buChar char="•"/>
            </a:pPr>
            <a:r>
              <a:rPr lang="en-US" b="0" i="0" dirty="0">
                <a:effectLst/>
                <a:latin typeface="Arial" panose="020B0604020202020204" pitchFamily="34" charset="0"/>
              </a:rPr>
              <a:t>Returns items back to where they belong</a:t>
            </a:r>
          </a:p>
          <a:p>
            <a:pPr algn="l">
              <a:buFont typeface="Arial" panose="020B0604020202020204" pitchFamily="34" charset="0"/>
              <a:buChar char="•"/>
            </a:pPr>
            <a:r>
              <a:rPr lang="en-US" b="0" i="0" dirty="0">
                <a:effectLst/>
                <a:latin typeface="Arial" panose="020B0604020202020204" pitchFamily="34" charset="0"/>
              </a:rPr>
              <a:t>Clean up at the end of an activity or the end of the day.</a:t>
            </a:r>
          </a:p>
          <a:p>
            <a:pPr algn="l">
              <a:buFont typeface="Arial" panose="020B0604020202020204" pitchFamily="34" charset="0"/>
              <a:buChar char="•"/>
            </a:pPr>
            <a:r>
              <a:rPr lang="en-US" b="0" i="0" dirty="0">
                <a:effectLst/>
                <a:latin typeface="Arial" panose="020B0604020202020204" pitchFamily="34" charset="0"/>
              </a:rPr>
              <a:t>Maintains toys, personal items, and workspace in a neat and orderly manner.</a:t>
            </a:r>
          </a:p>
          <a:p>
            <a:pPr algn="l">
              <a:buFont typeface="Arial" panose="020B0604020202020204" pitchFamily="34" charset="0"/>
              <a:buChar char="•"/>
            </a:pPr>
            <a:r>
              <a:rPr lang="en-US" b="0" i="0" dirty="0">
                <a:effectLst/>
                <a:latin typeface="Arial" panose="020B0604020202020204" pitchFamily="34" charset="0"/>
              </a:rPr>
              <a:t>Arrive at school or work with the required materials.</a:t>
            </a:r>
          </a:p>
          <a:p>
            <a:pPr algn="l">
              <a:buFont typeface="Arial" panose="020B0604020202020204" pitchFamily="34" charset="0"/>
              <a:buChar char="•"/>
            </a:pPr>
            <a:r>
              <a:rPr lang="en-US" b="0" i="0" dirty="0">
                <a:effectLst/>
                <a:latin typeface="Arial" panose="020B0604020202020204" pitchFamily="34" charset="0"/>
              </a:rPr>
              <a:t>Keep personal items in good condition.</a:t>
            </a:r>
          </a:p>
          <a:p>
            <a:pPr algn="l">
              <a:buFont typeface="Arial" panose="020B0604020202020204" pitchFamily="34" charset="0"/>
              <a:buChar char="•"/>
            </a:pPr>
            <a:r>
              <a:rPr lang="en-US" b="0" i="0" dirty="0">
                <a:effectLst/>
                <a:latin typeface="Arial" panose="020B0604020202020204" pitchFamily="34" charset="0"/>
              </a:rPr>
              <a:t>Develop an outline or list to organize tasks and topics systematically.</a:t>
            </a:r>
          </a:p>
          <a:p>
            <a:pPr algn="l">
              <a:buFont typeface="Arial" panose="020B0604020202020204" pitchFamily="34" charset="0"/>
              <a:buChar char="•"/>
            </a:pPr>
            <a:r>
              <a:rPr lang="en-US" b="0" i="0" dirty="0">
                <a:effectLst/>
                <a:latin typeface="Arial" panose="020B0604020202020204" pitchFamily="34" charset="0"/>
              </a:rPr>
              <a:t>Arriving on time and prepared</a:t>
            </a: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5411326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9488489" cy="1752599"/>
          </a:xfrm>
        </p:spPr>
        <p:txBody>
          <a:bodyPr>
            <a:normAutofit/>
          </a:bodyPr>
          <a:lstStyle/>
          <a:p>
            <a:r>
              <a:rPr lang="en-US" sz="6000" dirty="0"/>
              <a:t>Effort/Motivation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849" y="2165208"/>
            <a:ext cx="3175000" cy="3606800"/>
          </a:xfrm>
          <a:prstGeom prst="rect">
            <a:avLst/>
          </a:prstGeom>
        </p:spPr>
      </p:pic>
    </p:spTree>
    <p:extLst>
      <p:ext uri="{BB962C8B-B14F-4D97-AF65-F5344CB8AC3E}">
        <p14:creationId xmlns:p14="http://schemas.microsoft.com/office/powerpoint/2010/main" val="22998702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p:txBody>
          <a:bodyPr/>
          <a:lstStyle/>
          <a:p>
            <a:r>
              <a:rPr lang="en-US" dirty="0"/>
              <a:t>Emotional Regulation</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92209">
            <a:off x="715004" y="1795108"/>
            <a:ext cx="1915595" cy="3267784"/>
          </a:xfrm>
          <a:prstGeom prst="rect">
            <a:avLst/>
          </a:prstGeom>
        </p:spPr>
      </p:pic>
      <p:graphicFrame>
        <p:nvGraphicFramePr>
          <p:cNvPr id="9" name="Text Placeholder 2">
            <a:extLst>
              <a:ext uri="{FF2B5EF4-FFF2-40B4-BE49-F238E27FC236}">
                <a16:creationId xmlns:a16="http://schemas.microsoft.com/office/drawing/2014/main" id="{F1DFC831-85A2-A924-62DB-D9D29B44B5C1}"/>
              </a:ext>
            </a:extLst>
          </p:cNvPr>
          <p:cNvGraphicFramePr/>
          <p:nvPr/>
        </p:nvGraphicFramePr>
        <p:xfrm>
          <a:off x="4389120" y="1970358"/>
          <a:ext cx="6858000" cy="4233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8671644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lstStyle/>
          <a:p>
            <a:r>
              <a:rPr lang="en-US" dirty="0"/>
              <a:t>Working memory</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lstStyle/>
          <a:p>
            <a:pPr marL="342900" indent="-342900">
              <a:lnSpc>
                <a:spcPts val="2800"/>
              </a:lnSpc>
              <a:buFont typeface="Arial" panose="020B0604020202020204" pitchFamily="34" charset="0"/>
              <a:buChar char="•"/>
            </a:pPr>
            <a:r>
              <a:rPr lang="en-US" dirty="0"/>
              <a:t>The brain’s ability to keep track of information before storing it</a:t>
            </a:r>
          </a:p>
          <a:p>
            <a:pPr marL="342900" indent="-342900">
              <a:lnSpc>
                <a:spcPts val="2800"/>
              </a:lnSpc>
              <a:buFont typeface="Arial" panose="020B0604020202020204" pitchFamily="34" charset="0"/>
              <a:buChar char="•"/>
            </a:pPr>
            <a:r>
              <a:rPr lang="en-US" dirty="0"/>
              <a:t>We hold things in working memory first, deciding what is important, categorizing information as either necessary or disposable, and then storing it.</a:t>
            </a:r>
          </a:p>
          <a:p>
            <a:pPr marL="342900" indent="-342900">
              <a:lnSpc>
                <a:spcPts val="2800"/>
              </a:lnSpc>
              <a:buFont typeface="Arial" panose="020B0604020202020204" pitchFamily="34" charset="0"/>
              <a:buChar char="•"/>
            </a:pPr>
            <a:r>
              <a:rPr lang="en-US" dirty="0"/>
              <a:t>We use working memory also to retrieve information from long term storage.  For instance, if a child wants to tell you about what he learned about sharks, he needs coordinated access to the information in his brain to mentally arrange it and paraphrase it to communicate this to you. </a:t>
            </a:r>
          </a:p>
          <a:p>
            <a:endParaRPr lang="en-US" dirty="0"/>
          </a:p>
        </p:txBody>
      </p:sp>
    </p:spTree>
    <p:extLst>
      <p:ext uri="{BB962C8B-B14F-4D97-AF65-F5344CB8AC3E}">
        <p14:creationId xmlns:p14="http://schemas.microsoft.com/office/powerpoint/2010/main" val="50892743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p:txBody>
          <a:bodyPr/>
          <a:lstStyle/>
          <a:p>
            <a:r>
              <a:rPr lang="en-US" dirty="0"/>
              <a:t>Working Memory affects:</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a:normAutofit/>
          </a:bodyPr>
          <a:lstStyle/>
          <a:p>
            <a:pPr marL="342900" indent="-342900">
              <a:lnSpc>
                <a:spcPts val="2800"/>
              </a:lnSpc>
              <a:buFont typeface="Arial" panose="020B0604020202020204" pitchFamily="34" charset="0"/>
              <a:buChar char="•"/>
            </a:pPr>
            <a:r>
              <a:rPr lang="en-US" dirty="0"/>
              <a:t>Working memory affects:</a:t>
            </a:r>
          </a:p>
          <a:p>
            <a:pPr marL="800100" lvl="1" indent="-342900">
              <a:lnSpc>
                <a:spcPts val="2800"/>
              </a:lnSpc>
              <a:buFont typeface="Arial" panose="020B0604020202020204" pitchFamily="34" charset="0"/>
              <a:buChar char="•"/>
            </a:pPr>
            <a:r>
              <a:rPr lang="en-US" dirty="0"/>
              <a:t>Day-to-day learning and productivity.</a:t>
            </a:r>
          </a:p>
          <a:p>
            <a:pPr marL="800100" lvl="1" indent="-342900">
              <a:lnSpc>
                <a:spcPts val="2800"/>
              </a:lnSpc>
              <a:buFont typeface="Arial" panose="020B0604020202020204" pitchFamily="34" charset="0"/>
              <a:buChar char="•"/>
            </a:pPr>
            <a:r>
              <a:rPr lang="en-US" dirty="0"/>
              <a:t>Reading Comprehension</a:t>
            </a:r>
          </a:p>
          <a:p>
            <a:pPr marL="800100" lvl="1" indent="-342900">
              <a:lnSpc>
                <a:spcPts val="2800"/>
              </a:lnSpc>
              <a:buFont typeface="Arial" panose="020B0604020202020204" pitchFamily="34" charset="0"/>
              <a:buChar char="•"/>
            </a:pPr>
            <a:r>
              <a:rPr lang="en-US" dirty="0"/>
              <a:t>Narrative writing</a:t>
            </a:r>
          </a:p>
          <a:p>
            <a:pPr marL="800100" lvl="1" indent="-342900">
              <a:lnSpc>
                <a:spcPts val="2800"/>
              </a:lnSpc>
              <a:buFont typeface="Arial" panose="020B0604020202020204" pitchFamily="34" charset="0"/>
              <a:buChar char="•"/>
            </a:pPr>
            <a:r>
              <a:rPr lang="en-US" dirty="0"/>
              <a:t>Mental “to do” lists</a:t>
            </a:r>
          </a:p>
          <a:p>
            <a:pPr marL="800100" lvl="1" indent="-342900">
              <a:lnSpc>
                <a:spcPts val="2800"/>
              </a:lnSpc>
              <a:buFont typeface="Arial" panose="020B0604020202020204" pitchFamily="34" charset="0"/>
              <a:buChar char="•"/>
            </a:pPr>
            <a:r>
              <a:rPr lang="en-US" dirty="0"/>
              <a:t>Remembering where you put something down, phone messages, </a:t>
            </a:r>
            <a:r>
              <a:rPr lang="en-US" dirty="0" err="1"/>
              <a:t>etc</a:t>
            </a:r>
            <a:endParaRPr lang="en-US" dirty="0"/>
          </a:p>
          <a:p>
            <a:pPr marL="342900" indent="-342900">
              <a:lnSpc>
                <a:spcPts val="2800"/>
              </a:lnSpc>
              <a:buFont typeface="Arial" panose="020B0604020202020204" pitchFamily="34" charset="0"/>
              <a:buChar char="•"/>
            </a:pPr>
            <a:endParaRPr lang="en-US" dirty="0"/>
          </a:p>
          <a:p>
            <a:endParaRPr lang="en-US" dirty="0"/>
          </a:p>
          <a:p>
            <a:endParaRPr lang="en-US" dirty="0"/>
          </a:p>
        </p:txBody>
      </p:sp>
      <p:pic>
        <p:nvPicPr>
          <p:cNvPr id="2050" name="Picture 2" descr="Dory (Finding Nemo) - Wikipedia">
            <a:extLst>
              <a:ext uri="{FF2B5EF4-FFF2-40B4-BE49-F238E27FC236}">
                <a16:creationId xmlns:a16="http://schemas.microsoft.com/office/drawing/2014/main" id="{DBC7B3E7-20BB-60F2-094E-DD5AADF3FD3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21" b="97479" l="9906" r="95755">
                        <a14:foregroundMark x1="69811" y1="35294" x2="69811" y2="35294"/>
                        <a14:foregroundMark x1="91509" y1="32773" x2="91509" y2="32773"/>
                        <a14:foregroundMark x1="96698" y1="52521" x2="96698" y2="52521"/>
                        <a14:foregroundMark x1="65566" y1="93277" x2="65566" y2="93277"/>
                        <a14:foregroundMark x1="77830" y1="31513" x2="77830" y2="31513"/>
                        <a14:foregroundMark x1="76887" y1="30672" x2="76887" y2="30672"/>
                        <a14:foregroundMark x1="75000" y1="31513" x2="81132" y2="32353"/>
                        <a14:foregroundMark x1="89151" y1="28992" x2="94340" y2="33613"/>
                        <a14:foregroundMark x1="34906" y1="52941" x2="34906" y2="52941"/>
                        <a14:foregroundMark x1="23585" y1="47059" x2="23585" y2="47059"/>
                        <a14:foregroundMark x1="32547" y1="50840" x2="12736" y2="32773"/>
                        <a14:foregroundMark x1="12736" y1="32773" x2="28774" y2="48319"/>
                        <a14:foregroundMark x1="28774" y1="48319" x2="28774" y2="48319"/>
                        <a14:foregroundMark x1="61792" y1="97899" x2="61792" y2="97899"/>
                        <a14:foregroundMark x1="75000" y1="5042" x2="75000" y2="5042"/>
                        <a14:foregroundMark x1="63679" y1="2521" x2="63679" y2="2521"/>
                        <a14:foregroundMark x1="72170" y1="5042" x2="72170" y2="5042"/>
                        <a14:foregroundMark x1="72170" y1="5042" x2="72170" y2="5042"/>
                        <a14:foregroundMark x1="67925" y1="2101" x2="67925" y2="2101"/>
                        <a14:foregroundMark x1="93396" y1="27311" x2="93396" y2="27311"/>
                        <a14:foregroundMark x1="70755" y1="29832" x2="77830" y2="28151"/>
                      </a14:backgroundRemoval>
                    </a14:imgEffect>
                  </a14:imgLayer>
                </a14:imgProps>
              </a:ext>
              <a:ext uri="{28A0092B-C50C-407E-A947-70E740481C1C}">
                <a14:useLocalDpi xmlns:a14="http://schemas.microsoft.com/office/drawing/2010/main" val="0"/>
              </a:ext>
            </a:extLst>
          </a:blip>
          <a:srcRect/>
          <a:stretch>
            <a:fillRect/>
          </a:stretch>
        </p:blipFill>
        <p:spPr bwMode="auto">
          <a:xfrm>
            <a:off x="1351566" y="2295525"/>
            <a:ext cx="20193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3879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p:txBody>
          <a:bodyPr/>
          <a:lstStyle/>
          <a:p>
            <a:r>
              <a:rPr lang="en-US" dirty="0"/>
              <a:t>Self Monitoring</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0358"/>
            <a:ext cx="6858000" cy="4233672"/>
          </a:xfrm>
        </p:spPr>
        <p:txBody>
          <a:bodyPr/>
          <a:lstStyle/>
          <a:p>
            <a:pPr marL="342900" indent="-342900">
              <a:lnSpc>
                <a:spcPct val="150000"/>
              </a:lnSpc>
              <a:buFont typeface="Arial" panose="020B0604020202020204" pitchFamily="34" charset="0"/>
              <a:buChar char="•"/>
            </a:pPr>
            <a:r>
              <a:rPr lang="en-US" sz="4000" dirty="0"/>
              <a:t>Awareness of and self-correction of moment-to-moment behavior</a:t>
            </a:r>
            <a:endParaRPr lang="en-US" sz="4000" dirty="0">
              <a:solidFill>
                <a:schemeClr val="bg1"/>
              </a:solidFill>
            </a:endParaRPr>
          </a:p>
          <a:p>
            <a:endParaRPr lang="en-US" dirty="0"/>
          </a:p>
        </p:txBody>
      </p:sp>
    </p:spTree>
    <p:extLst>
      <p:ext uri="{BB962C8B-B14F-4D97-AF65-F5344CB8AC3E}">
        <p14:creationId xmlns:p14="http://schemas.microsoft.com/office/powerpoint/2010/main" val="218027958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Attention Management</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p:txBody>
          <a:bodyPr/>
          <a:lstStyle/>
          <a:p>
            <a:r>
              <a:rPr lang="en-US" baseline="0" dirty="0"/>
              <a:t>At School:</a:t>
            </a:r>
          </a:p>
          <a:p>
            <a:pPr marL="235552" indent="-235552">
              <a:buAutoNum type="arabicPeriod"/>
            </a:pPr>
            <a:r>
              <a:rPr lang="en-US" baseline="0" dirty="0"/>
              <a:t>Take a deep breath</a:t>
            </a:r>
          </a:p>
          <a:p>
            <a:pPr marL="235552" indent="-235552">
              <a:buAutoNum type="arabicPeriod"/>
            </a:pPr>
            <a:r>
              <a:rPr lang="en-US" baseline="0" dirty="0"/>
              <a:t>Get a drink of water</a:t>
            </a:r>
          </a:p>
          <a:p>
            <a:pPr marL="235552" indent="-235552">
              <a:buAutoNum type="arabicPeriod"/>
            </a:pPr>
            <a:r>
              <a:rPr lang="en-US" dirty="0"/>
              <a:t>Sit close to the teacher</a:t>
            </a:r>
            <a:endParaRPr lang="en-US" baseline="0" dirty="0"/>
          </a:p>
          <a:p>
            <a:pPr marL="235552" indent="-235552">
              <a:buAutoNum type="arabicPeriod"/>
            </a:pPr>
            <a:r>
              <a:rPr lang="en-US" baseline="0" dirty="0"/>
              <a:t>Keep a Koosh ball or stress ball with you to squeeze or pull</a:t>
            </a:r>
          </a:p>
          <a:p>
            <a:pPr marL="235552" indent="-235552">
              <a:buAutoNum type="arabicPeriod"/>
            </a:pPr>
            <a:r>
              <a:rPr lang="en-US" baseline="0" dirty="0"/>
              <a:t>Sit up straight</a:t>
            </a:r>
          </a:p>
          <a:p>
            <a:pPr marL="235552" indent="-235552">
              <a:buAutoNum type="arabicPeriod"/>
            </a:pPr>
            <a:r>
              <a:rPr lang="en-US" dirty="0"/>
              <a:t>Doodle</a:t>
            </a:r>
            <a:endParaRPr lang="en-US" baseline="0" dirty="0"/>
          </a:p>
          <a:p>
            <a:pPr marL="235552" indent="-235552">
              <a:buAutoNum type="arabicPeriod"/>
            </a:pPr>
            <a:r>
              <a:rPr lang="en-US" baseline="0" dirty="0"/>
              <a:t>Eat a power food snack – protein</a:t>
            </a:r>
          </a:p>
          <a:p>
            <a:pPr marL="235552" indent="-235552">
              <a:buAutoNum type="arabicPeriod"/>
            </a:pPr>
            <a:r>
              <a:rPr lang="en-US" baseline="0" dirty="0"/>
              <a:t>Chew gum or have a mint if your teacher will let you</a:t>
            </a:r>
          </a:p>
          <a:p>
            <a:endParaRPr lang="en-US" baseline="0" dirty="0"/>
          </a:p>
          <a:p>
            <a:endParaRPr lang="en-US" dirty="0"/>
          </a:p>
        </p:txBody>
      </p:sp>
    </p:spTree>
    <p:extLst>
      <p:ext uri="{BB962C8B-B14F-4D97-AF65-F5344CB8AC3E}">
        <p14:creationId xmlns:p14="http://schemas.microsoft.com/office/powerpoint/2010/main" val="5249395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normAutofit fontScale="90000"/>
          </a:bodyPr>
          <a:lstStyle/>
          <a:p>
            <a:pPr algn="ctr"/>
            <a:r>
              <a:rPr lang="en-US" dirty="0"/>
              <a:t>Attention Management at Home</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1563330" y="2477728"/>
            <a:ext cx="8540792" cy="4380271"/>
          </a:xfrm>
        </p:spPr>
        <p:txBody>
          <a:bodyPr>
            <a:normAutofit fontScale="92500" lnSpcReduction="10000"/>
          </a:bodyPr>
          <a:lstStyle/>
          <a:p>
            <a:r>
              <a:rPr lang="en-US" baseline="0" dirty="0"/>
              <a:t>At Home – for homework:</a:t>
            </a:r>
          </a:p>
          <a:p>
            <a:pPr marL="235552" indent="-235552">
              <a:buAutoNum type="arabicPeriod"/>
            </a:pPr>
            <a:r>
              <a:rPr lang="en-US" baseline="0" dirty="0"/>
              <a:t>Try a mint or sour candy (this is good for homework – try using 3-5 candies per night while you work – not too much!) or chew gum</a:t>
            </a:r>
          </a:p>
          <a:p>
            <a:pPr marL="235552" indent="-235552">
              <a:buAutoNum type="arabicPeriod"/>
            </a:pPr>
            <a:r>
              <a:rPr lang="en-US" baseline="0" dirty="0"/>
              <a:t>Keep the TV OFF</a:t>
            </a:r>
          </a:p>
          <a:p>
            <a:pPr marL="235552" indent="-235552">
              <a:buAutoNum type="arabicPeriod"/>
            </a:pPr>
            <a:r>
              <a:rPr lang="en-US" baseline="0" dirty="0"/>
              <a:t>Stay away from any cell phones or video games – they are distractors</a:t>
            </a:r>
          </a:p>
          <a:p>
            <a:pPr marL="235552" indent="-235552">
              <a:buAutoNum type="arabicPeriod"/>
            </a:pPr>
            <a:r>
              <a:rPr lang="en-US" baseline="0" dirty="0"/>
              <a:t>If your siblings or parents are distracting you – let them know. </a:t>
            </a:r>
          </a:p>
          <a:p>
            <a:pPr marL="235552" indent="-235552">
              <a:buAutoNum type="arabicPeriod"/>
            </a:pPr>
            <a:r>
              <a:rPr lang="en-US" baseline="0" dirty="0"/>
              <a:t>Do your homework in the same place every day.  </a:t>
            </a:r>
          </a:p>
          <a:p>
            <a:pPr lvl="1"/>
            <a:r>
              <a:rPr lang="en-US" sz="1900" baseline="0" dirty="0"/>
              <a:t>Other Activities</a:t>
            </a:r>
            <a:r>
              <a:rPr lang="en-US" baseline="0" dirty="0"/>
              <a:t>: </a:t>
            </a:r>
          </a:p>
          <a:p>
            <a:pPr marL="235552" indent="-235552">
              <a:buAutoNum type="arabicPeriod"/>
            </a:pPr>
            <a:r>
              <a:rPr lang="en-US" baseline="0" dirty="0"/>
              <a:t>Get enough sleep</a:t>
            </a:r>
          </a:p>
          <a:p>
            <a:pPr marL="235552" indent="-235552">
              <a:buAutoNum type="arabicPeriod"/>
            </a:pPr>
            <a:r>
              <a:rPr lang="en-US" baseline="0" dirty="0"/>
              <a:t>Eat power foods – protein is great – nuts, cheese, meat.  Stay hydrated.  Breathe deeply.  </a:t>
            </a:r>
          </a:p>
          <a:p>
            <a:pPr marL="235552" indent="-235552">
              <a:buAutoNum type="arabicPeriod"/>
            </a:pPr>
            <a:r>
              <a:rPr lang="en-US" baseline="0" dirty="0"/>
              <a:t>Practice mindfulness</a:t>
            </a:r>
          </a:p>
          <a:p>
            <a:pPr marL="235552" indent="-235552">
              <a:buAutoNum type="arabicPeriod"/>
            </a:pPr>
            <a:r>
              <a:rPr lang="en-US" dirty="0"/>
              <a:t>Do one thing at a time</a:t>
            </a:r>
          </a:p>
          <a:p>
            <a:pPr marL="235552" indent="-235552">
              <a:buAutoNum type="arabicPeriod"/>
            </a:pPr>
            <a:r>
              <a:rPr lang="en-US" baseline="0" dirty="0"/>
              <a:t>Use a timer</a:t>
            </a:r>
          </a:p>
          <a:p>
            <a:endParaRPr lang="en-US" baseline="0" dirty="0"/>
          </a:p>
          <a:p>
            <a:endParaRPr lang="en-US" dirty="0"/>
          </a:p>
        </p:txBody>
      </p:sp>
    </p:spTree>
    <p:extLst>
      <p:ext uri="{BB962C8B-B14F-4D97-AF65-F5344CB8AC3E}">
        <p14:creationId xmlns:p14="http://schemas.microsoft.com/office/powerpoint/2010/main" val="23393396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p:txBody>
          <a:bodyPr>
            <a:normAutofit/>
          </a:bodyPr>
          <a:lstStyle/>
          <a:p>
            <a:r>
              <a:rPr lang="en-US" dirty="0"/>
              <a:t>Organizational strategies</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8"/>
            <a:ext cx="6858000" cy="5058275"/>
          </a:xfrm>
        </p:spPr>
        <p:txBody>
          <a:bodyPr>
            <a:normAutofit/>
          </a:bodyPr>
          <a:lstStyle/>
          <a:p>
            <a:pPr marL="342900" indent="-342900" algn="l">
              <a:lnSpc>
                <a:spcPts val="2800"/>
              </a:lnSpc>
              <a:buFont typeface="Arial" panose="020B0604020202020204" pitchFamily="34" charset="0"/>
              <a:buChar char="•"/>
            </a:pPr>
            <a:r>
              <a:rPr lang="en-US" sz="1800" dirty="0">
                <a:solidFill>
                  <a:schemeClr val="tx1">
                    <a:lumMod val="75000"/>
                    <a:lumOff val="25000"/>
                  </a:schemeClr>
                </a:solidFill>
              </a:rPr>
              <a:t>Routine, routine, routine</a:t>
            </a:r>
          </a:p>
          <a:p>
            <a:pPr marL="342900" indent="-342900" algn="l">
              <a:lnSpc>
                <a:spcPts val="2800"/>
              </a:lnSpc>
              <a:buFont typeface="Arial" panose="020B0604020202020204" pitchFamily="34" charset="0"/>
              <a:buChar char="•"/>
            </a:pPr>
            <a:r>
              <a:rPr lang="en-US" dirty="0"/>
              <a:t>Keep a visual calendar as early as possible.</a:t>
            </a:r>
          </a:p>
          <a:p>
            <a:pPr marL="342900" indent="-342900" algn="l">
              <a:lnSpc>
                <a:spcPts val="2800"/>
              </a:lnSpc>
              <a:buFont typeface="Arial" panose="020B0604020202020204" pitchFamily="34" charset="0"/>
              <a:buChar char="•"/>
            </a:pPr>
            <a:r>
              <a:rPr lang="en-US" sz="1800" dirty="0">
                <a:solidFill>
                  <a:schemeClr val="tx1">
                    <a:lumMod val="75000"/>
                    <a:lumOff val="25000"/>
                  </a:schemeClr>
                </a:solidFill>
              </a:rPr>
              <a:t>Clean out backpacks every day (with parent observation)</a:t>
            </a:r>
          </a:p>
          <a:p>
            <a:pPr marL="342900" indent="-342900" algn="l">
              <a:lnSpc>
                <a:spcPts val="2800"/>
              </a:lnSpc>
              <a:buFont typeface="Arial" panose="020B0604020202020204" pitchFamily="34" charset="0"/>
              <a:buChar char="•"/>
            </a:pPr>
            <a:r>
              <a:rPr lang="en-US" dirty="0"/>
              <a:t>Review homework planner every day</a:t>
            </a:r>
            <a:endParaRPr lang="en-US" sz="1800" dirty="0">
              <a:solidFill>
                <a:schemeClr val="tx1">
                  <a:lumMod val="75000"/>
                  <a:lumOff val="25000"/>
                </a:schemeClr>
              </a:solidFill>
            </a:endParaRPr>
          </a:p>
          <a:p>
            <a:pPr marL="342900" indent="-342900" algn="l">
              <a:lnSpc>
                <a:spcPts val="2800"/>
              </a:lnSpc>
              <a:buFont typeface="Arial" panose="020B0604020202020204" pitchFamily="34" charset="0"/>
              <a:buChar char="•"/>
            </a:pPr>
            <a:r>
              <a:rPr lang="en-US" dirty="0"/>
              <a:t>Have “pockets” of organization</a:t>
            </a:r>
          </a:p>
          <a:p>
            <a:pPr marL="342900" indent="-342900" algn="l">
              <a:lnSpc>
                <a:spcPts val="2800"/>
              </a:lnSpc>
              <a:buFont typeface="Arial" panose="020B0604020202020204" pitchFamily="34" charset="0"/>
              <a:buChar char="•"/>
            </a:pPr>
            <a:r>
              <a:rPr lang="en-US" sz="1800" dirty="0">
                <a:solidFill>
                  <a:schemeClr val="tx1">
                    <a:lumMod val="75000"/>
                    <a:lumOff val="25000"/>
                  </a:schemeClr>
                </a:solidFill>
              </a:rPr>
              <a:t>Practice putting away complicated items by color, shape, or size</a:t>
            </a:r>
          </a:p>
          <a:p>
            <a:pPr marL="342900" indent="-342900" algn="l">
              <a:lnSpc>
                <a:spcPts val="2800"/>
              </a:lnSpc>
              <a:buFont typeface="Arial" panose="020B0604020202020204" pitchFamily="34" charset="0"/>
              <a:buChar char="•"/>
            </a:pPr>
            <a:r>
              <a:rPr lang="en-US" sz="1800" dirty="0">
                <a:solidFill>
                  <a:schemeClr val="tx1">
                    <a:lumMod val="75000"/>
                    <a:lumOff val="25000"/>
                  </a:schemeClr>
                </a:solidFill>
              </a:rPr>
              <a:t>Learn time early and work on time strategies</a:t>
            </a:r>
          </a:p>
          <a:p>
            <a:pPr marL="342900" indent="-342900" algn="l">
              <a:lnSpc>
                <a:spcPts val="2800"/>
              </a:lnSpc>
              <a:buFont typeface="Arial" panose="020B0604020202020204" pitchFamily="34" charset="0"/>
              <a:buChar char="•"/>
            </a:pPr>
            <a:r>
              <a:rPr lang="en-US" dirty="0"/>
              <a:t>Lists and labels</a:t>
            </a:r>
            <a:endParaRPr lang="en-US" sz="1800" dirty="0">
              <a:solidFill>
                <a:schemeClr val="tx1">
                  <a:lumMod val="75000"/>
                  <a:lumOff val="25000"/>
                </a:schemeClr>
              </a:solidFill>
            </a:endParaRPr>
          </a:p>
          <a:p>
            <a:pPr marL="342900" indent="-342900" algn="l">
              <a:lnSpc>
                <a:spcPts val="2800"/>
              </a:lnSpc>
              <a:buFont typeface="Arial" panose="020B0604020202020204" pitchFamily="34" charset="0"/>
              <a:buChar char="•"/>
            </a:pPr>
            <a:r>
              <a:rPr lang="en-US" dirty="0"/>
              <a:t>Visuals – color coordination, top cubby, </a:t>
            </a:r>
            <a:r>
              <a:rPr lang="en-US" dirty="0" err="1"/>
              <a:t>etc</a:t>
            </a:r>
            <a:endParaRPr lang="en-US" sz="18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45869857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r>
              <a:rPr lang="en-US" sz="2800" dirty="0"/>
              <a:t>What is Executive Functioning?</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1949061"/>
            <a:ext cx="6400800" cy="4206240"/>
          </a:xfrm>
        </p:spPr>
        <p:txBody>
          <a:bodyPr/>
          <a:lstStyle/>
          <a:p>
            <a:pPr marL="342900" indent="-342900" algn="l">
              <a:lnSpc>
                <a:spcPts val="2800"/>
              </a:lnSpc>
              <a:buFont typeface="Arial" panose="020B0604020202020204" pitchFamily="34" charset="0"/>
              <a:buChar char="•"/>
            </a:pPr>
            <a:r>
              <a:rPr lang="en-US" sz="2400" dirty="0"/>
              <a:t>Executive Functioning is essentially the Administrative Assistant in your child’s brain.</a:t>
            </a:r>
          </a:p>
          <a:p>
            <a:pPr algn="l">
              <a:lnSpc>
                <a:spcPts val="2800"/>
              </a:lnSpc>
            </a:pPr>
            <a:endParaRPr lang="en-US" sz="2400" dirty="0"/>
          </a:p>
          <a:p>
            <a:pPr marL="342900" indent="-342900" algn="l">
              <a:lnSpc>
                <a:spcPts val="2800"/>
              </a:lnSpc>
              <a:buFont typeface="Arial" panose="020B0604020202020204" pitchFamily="34" charset="0"/>
              <a:buChar char="•"/>
            </a:pPr>
            <a:r>
              <a:rPr lang="en-US" sz="2400" dirty="0"/>
              <a:t>It comes from the frontal lobe of the brain, and involves the “hidden” areas, often not discussed, which are just as essential for success as reading, writing, and arithmetic.</a:t>
            </a: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3001952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8" name="Rectangle 17">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20">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1143000" y="990599"/>
            <a:ext cx="9906000" cy="685800"/>
          </a:xfrm>
        </p:spPr>
        <p:txBody>
          <a:bodyPr vert="horz" lIns="91440" tIns="45720" rIns="91440" bIns="45720" rtlCol="0" anchor="t">
            <a:normAutofit/>
          </a:bodyPr>
          <a:lstStyle/>
          <a:p>
            <a:r>
              <a:rPr lang="en-US" kern="1200">
                <a:solidFill>
                  <a:schemeClr val="tx1"/>
                </a:solidFill>
                <a:latin typeface="+mj-lt"/>
                <a:ea typeface="+mj-ea"/>
                <a:cs typeface="+mj-cs"/>
              </a:rPr>
              <a:t>Effort and Motivation</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1678830" y="2137228"/>
            <a:ext cx="2859161" cy="285916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452782" y="2631225"/>
            <a:ext cx="1311256" cy="1871166"/>
          </a:xfrm>
          <a:prstGeom prst="rect">
            <a:avLst/>
          </a:prstGeom>
        </p:spPr>
      </p:pic>
      <p:sp>
        <p:nvSpPr>
          <p:cNvPr id="4" name="Text Placeholder 3">
            <a:extLst>
              <a:ext uri="{FF2B5EF4-FFF2-40B4-BE49-F238E27FC236}">
                <a16:creationId xmlns:a16="http://schemas.microsoft.com/office/drawing/2014/main" id="{C6CC9A77-60CE-4D42-8E97-990157A99D3E}"/>
              </a:ext>
            </a:extLst>
          </p:cNvPr>
          <p:cNvSpPr>
            <a:spLocks/>
          </p:cNvSpPr>
          <p:nvPr/>
        </p:nvSpPr>
        <p:spPr>
          <a:xfrm>
            <a:off x="4995191" y="2199159"/>
            <a:ext cx="5145565" cy="2459681"/>
          </a:xfrm>
          <a:prstGeom prst="rect">
            <a:avLst/>
          </a:prstGeom>
        </p:spPr>
        <p:txBody>
          <a:bodyPr/>
          <a:lstStyle/>
          <a:p>
            <a:pPr marL="237173" indent="-237173" defTabSz="758952">
              <a:lnSpc>
                <a:spcPts val="2324"/>
              </a:lnSpc>
              <a:spcAft>
                <a:spcPts val="600"/>
              </a:spcAft>
              <a:buFont typeface="Arial" panose="020B0604020202020204" pitchFamily="34" charset="0"/>
              <a:buChar char="•"/>
            </a:pPr>
            <a:r>
              <a:rPr lang="en-US" sz="2988" kern="1200" dirty="0">
                <a:solidFill>
                  <a:srgbClr val="555555"/>
                </a:solidFill>
                <a:latin typeface="+mn-lt"/>
                <a:ea typeface="+mn-ea"/>
                <a:cs typeface="+mn-cs"/>
              </a:rPr>
              <a:t>Timing  and situation</a:t>
            </a:r>
          </a:p>
          <a:p>
            <a:pPr marL="237173" indent="-237173" defTabSz="758952">
              <a:lnSpc>
                <a:spcPts val="2324"/>
              </a:lnSpc>
              <a:spcAft>
                <a:spcPts val="600"/>
              </a:spcAft>
              <a:buFont typeface="Arial" panose="020B0604020202020204" pitchFamily="34" charset="0"/>
              <a:buChar char="•"/>
            </a:pPr>
            <a:endParaRPr lang="en-US" sz="2988" dirty="0">
              <a:solidFill>
                <a:srgbClr val="555555"/>
              </a:solidFill>
            </a:endParaRPr>
          </a:p>
          <a:p>
            <a:pPr marL="237173" indent="-237173" defTabSz="758952">
              <a:lnSpc>
                <a:spcPts val="2324"/>
              </a:lnSpc>
              <a:spcAft>
                <a:spcPts val="600"/>
              </a:spcAft>
              <a:buFont typeface="Arial" panose="020B0604020202020204" pitchFamily="34" charset="0"/>
              <a:buChar char="•"/>
            </a:pPr>
            <a:r>
              <a:rPr lang="en-US" sz="2000" kern="1200" dirty="0">
                <a:solidFill>
                  <a:srgbClr val="555555"/>
                </a:solidFill>
                <a:latin typeface="+mn-lt"/>
                <a:ea typeface="+mn-ea"/>
                <a:cs typeface="+mn-cs"/>
              </a:rPr>
              <a:t>Try changing the timing of a task</a:t>
            </a:r>
          </a:p>
          <a:p>
            <a:pPr marL="237173" indent="-237173" defTabSz="758952">
              <a:lnSpc>
                <a:spcPts val="2324"/>
              </a:lnSpc>
              <a:spcAft>
                <a:spcPts val="600"/>
              </a:spcAft>
              <a:buFont typeface="Arial" panose="020B0604020202020204" pitchFamily="34" charset="0"/>
              <a:buChar char="•"/>
            </a:pPr>
            <a:r>
              <a:rPr lang="en-US" sz="2000" dirty="0">
                <a:solidFill>
                  <a:srgbClr val="555555"/>
                </a:solidFill>
              </a:rPr>
              <a:t>Try to avoid moving from high interest tasks to low interest tasks</a:t>
            </a:r>
          </a:p>
          <a:p>
            <a:pPr marL="237173" indent="-237173" defTabSz="758952">
              <a:lnSpc>
                <a:spcPts val="2324"/>
              </a:lnSpc>
              <a:spcAft>
                <a:spcPts val="600"/>
              </a:spcAft>
              <a:buFont typeface="Arial" panose="020B0604020202020204" pitchFamily="34" charset="0"/>
              <a:buChar char="•"/>
            </a:pPr>
            <a:r>
              <a:rPr lang="en-US" sz="2000" kern="1200" dirty="0">
                <a:solidFill>
                  <a:srgbClr val="555555"/>
                </a:solidFill>
                <a:latin typeface="+mn-lt"/>
                <a:ea typeface="+mn-ea"/>
                <a:cs typeface="+mn-cs"/>
              </a:rPr>
              <a:t>Break tasks down into one or two step instructions at a time</a:t>
            </a:r>
          </a:p>
          <a:p>
            <a:pPr>
              <a:spcAft>
                <a:spcPts val="600"/>
              </a:spcAft>
            </a:pPr>
            <a:endParaRPr lang="en-US" dirty="0"/>
          </a:p>
        </p:txBody>
      </p:sp>
    </p:spTree>
    <p:extLst>
      <p:ext uri="{BB962C8B-B14F-4D97-AF65-F5344CB8AC3E}">
        <p14:creationId xmlns:p14="http://schemas.microsoft.com/office/powerpoint/2010/main" val="260051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668216" y="621975"/>
            <a:ext cx="6857999" cy="653547"/>
          </a:xfrm>
        </p:spPr>
        <p:txBody>
          <a:bodyPr/>
          <a:lstStyle/>
          <a:p>
            <a:r>
              <a:rPr lang="en-US" dirty="0"/>
              <a:t>Effort and Motivation</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4233672"/>
          </a:xfrm>
        </p:spPr>
        <p:txBody>
          <a:bodyPr/>
          <a:lstStyle/>
          <a:p>
            <a:pPr marL="285750" indent="-285750" algn="l">
              <a:lnSpc>
                <a:spcPts val="2800"/>
              </a:lnSpc>
              <a:buFont typeface="Arial" panose="020B0604020202020204" pitchFamily="34" charset="0"/>
              <a:buChar char="•"/>
            </a:pPr>
            <a:r>
              <a:rPr lang="en-US" sz="1800" dirty="0">
                <a:solidFill>
                  <a:schemeClr val="bg1"/>
                </a:solidFill>
              </a:rPr>
              <a:t>Reward systems</a:t>
            </a:r>
          </a:p>
          <a:p>
            <a:pPr marL="285750" indent="-285750" algn="l">
              <a:lnSpc>
                <a:spcPts val="2800"/>
              </a:lnSpc>
              <a:buFont typeface="Arial" panose="020B0604020202020204" pitchFamily="34" charset="0"/>
              <a:buChar char="•"/>
            </a:pPr>
            <a:r>
              <a:rPr lang="en-US" dirty="0"/>
              <a:t>Timers</a:t>
            </a:r>
          </a:p>
          <a:p>
            <a:pPr marL="285750" indent="-285750" algn="l">
              <a:lnSpc>
                <a:spcPts val="2800"/>
              </a:lnSpc>
              <a:buFont typeface="Arial" panose="020B0604020202020204" pitchFamily="34" charset="0"/>
              <a:buChar char="•"/>
            </a:pPr>
            <a:r>
              <a:rPr lang="en-US" sz="1800" dirty="0">
                <a:solidFill>
                  <a:schemeClr val="bg1"/>
                </a:solidFill>
              </a:rPr>
              <a:t>Parent Support</a:t>
            </a:r>
          </a:p>
          <a:p>
            <a:pPr marL="285750" indent="-285750" algn="l">
              <a:lnSpc>
                <a:spcPts val="2800"/>
              </a:lnSpc>
              <a:buFont typeface="Arial" panose="020B0604020202020204" pitchFamily="34" charset="0"/>
              <a:buChar char="•"/>
            </a:pPr>
            <a:r>
              <a:rPr lang="en-US" dirty="0"/>
              <a:t>Short and simple</a:t>
            </a:r>
          </a:p>
          <a:p>
            <a:pPr marL="285750" indent="-285750" algn="l">
              <a:lnSpc>
                <a:spcPts val="2800"/>
              </a:lnSpc>
              <a:buFont typeface="Arial" panose="020B0604020202020204" pitchFamily="34" charset="0"/>
              <a:buChar char="•"/>
            </a:pPr>
            <a:r>
              <a:rPr lang="en-US" sz="1800" dirty="0">
                <a:solidFill>
                  <a:schemeClr val="bg1"/>
                </a:solidFill>
              </a:rPr>
              <a:t>Goals</a:t>
            </a:r>
          </a:p>
          <a:p>
            <a:pPr marL="285750" indent="-285750" algn="l">
              <a:lnSpc>
                <a:spcPts val="2800"/>
              </a:lnSpc>
              <a:buFont typeface="Arial" panose="020B0604020202020204" pitchFamily="34" charset="0"/>
              <a:buChar char="•"/>
            </a:pPr>
            <a:endParaRPr lang="en-US" sz="1800" dirty="0">
              <a:solidFill>
                <a:schemeClr val="bg1"/>
              </a:solidFill>
            </a:endParaRPr>
          </a:p>
          <a:p>
            <a:endParaRPr lang="en-US" dirty="0"/>
          </a:p>
        </p:txBody>
      </p:sp>
      <p:pic>
        <p:nvPicPr>
          <p:cNvPr id="3074" name="Picture 2" descr="115 Easy Rewards for Kids (Motivation Without the Candy) | Motivation for  kids, Kids rewards, Reward chart kids">
            <a:extLst>
              <a:ext uri="{FF2B5EF4-FFF2-40B4-BE49-F238E27FC236}">
                <a16:creationId xmlns:a16="http://schemas.microsoft.com/office/drawing/2014/main" id="{1D8983F6-FF88-626E-231D-88BFB2C12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40" b="9705"/>
          <a:stretch/>
        </p:blipFill>
        <p:spPr bwMode="auto">
          <a:xfrm>
            <a:off x="6887497" y="948748"/>
            <a:ext cx="5048486" cy="51233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rent. Template Design For An Icon. Symbol Of Protection ...">
            <a:extLst>
              <a:ext uri="{FF2B5EF4-FFF2-40B4-BE49-F238E27FC236}">
                <a16:creationId xmlns:a16="http://schemas.microsoft.com/office/drawing/2014/main" id="{0EB90D6F-7848-CF6F-5566-5D618F6D649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05" b="95946" l="9901" r="89604">
                        <a14:foregroundMark x1="37129" y1="87162" x2="37129" y2="87162"/>
                        <a14:foregroundMark x1="64356" y1="95946" x2="64356" y2="95946"/>
                        <a14:foregroundMark x1="60891" y1="16216" x2="60891" y2="16216"/>
                        <a14:foregroundMark x1="63366" y1="5405" x2="63366" y2="5405"/>
                        <a14:foregroundMark x1="61881" y1="54730" x2="61881" y2="54730"/>
                        <a14:foregroundMark x1="38614" y1="52703" x2="38614" y2="52703"/>
                        <a14:foregroundMark x1="38614" y1="64865" x2="38614" y2="64865"/>
                        <a14:foregroundMark x1="38614" y1="75000" x2="38614"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808191" y="2326142"/>
            <a:ext cx="2968671" cy="217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838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kern="1200">
                <a:solidFill>
                  <a:srgbClr val="FFFFFF"/>
                </a:solidFill>
                <a:latin typeface="+mj-lt"/>
                <a:ea typeface="+mj-ea"/>
                <a:cs typeface="+mj-cs"/>
              </a:rPr>
              <a:t>Working memory</a:t>
            </a:r>
          </a:p>
        </p:txBody>
      </p:sp>
      <p:sp>
        <p:nvSpPr>
          <p:cNvPr id="5" name="Text Placeholder 4">
            <a:extLst>
              <a:ext uri="{FF2B5EF4-FFF2-40B4-BE49-F238E27FC236}">
                <a16:creationId xmlns:a16="http://schemas.microsoft.com/office/drawing/2014/main" id="{FC163D03-0474-4A43-A81C-E7FC3027F22D}"/>
              </a:ext>
            </a:extLst>
          </p:cNvPr>
          <p:cNvSpPr>
            <a:spLocks/>
          </p:cNvSpPr>
          <p:nvPr/>
        </p:nvSpPr>
        <p:spPr>
          <a:xfrm>
            <a:off x="1181204" y="2301795"/>
            <a:ext cx="6092418" cy="4003589"/>
          </a:xfrm>
          <a:prstGeom prst="rect">
            <a:avLst/>
          </a:prstGeom>
        </p:spPr>
        <p:txBody>
          <a:bodyPr>
            <a:normAutofit lnSpcReduction="10000"/>
          </a:bodyPr>
          <a:lstStyle/>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Routine!</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Lists are very helpful – morning and evening, backpack, </a:t>
            </a:r>
            <a:r>
              <a:rPr lang="en-US" sz="2000" kern="1200" dirty="0" err="1">
                <a:solidFill>
                  <a:schemeClr val="tx1"/>
                </a:solidFill>
                <a:latin typeface="+mn-lt"/>
                <a:ea typeface="+mn-ea"/>
                <a:cs typeface="+mn-cs"/>
              </a:rPr>
              <a:t>etc</a:t>
            </a:r>
            <a:endParaRPr lang="en-US" sz="2000" kern="1200" dirty="0">
              <a:solidFill>
                <a:schemeClr val="tx1"/>
              </a:solidFill>
              <a:latin typeface="+mn-lt"/>
              <a:ea typeface="+mn-ea"/>
              <a:cs typeface="+mn-cs"/>
            </a:endParaRP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Zipper binders</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Think about where to write homework</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Teach them to use phone calendars with alerts</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Leave things in obvious places, gone is forgotten</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Keep instructions more minimal if needed</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Play memory and card games</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Let your child teach you</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Read aloud and ask questions</a:t>
            </a:r>
          </a:p>
          <a:p>
            <a:pPr marL="434340" indent="-271463" defTabSz="86868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Avoid distractions</a:t>
            </a:r>
          </a:p>
          <a:p>
            <a:pPr marL="162878" defTabSz="868680">
              <a:lnSpc>
                <a:spcPct val="90000"/>
              </a:lnSpc>
              <a:spcAft>
                <a:spcPts val="600"/>
              </a:spcAft>
            </a:pPr>
            <a:endParaRPr lang="en-US" sz="1500" kern="1200" dirty="0">
              <a:solidFill>
                <a:schemeClr val="tx1"/>
              </a:solidFill>
              <a:latin typeface="+mn-lt"/>
              <a:ea typeface="+mn-ea"/>
              <a:cs typeface="+mn-cs"/>
            </a:endParaRPr>
          </a:p>
          <a:p>
            <a:pPr marL="271463" indent="-271463" defTabSz="86868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marL="285750" indent="-285750" algn="l">
              <a:lnSpc>
                <a:spcPct val="90000"/>
              </a:lnSpc>
              <a:spcAft>
                <a:spcPts val="600"/>
              </a:spcAft>
              <a:buFont typeface="Arial" panose="020B0604020202020204" pitchFamily="34" charset="0"/>
              <a:buChar char="•"/>
            </a:pPr>
            <a:endParaRPr lang="en-US" sz="1500" dirty="0"/>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770941" y="2112579"/>
            <a:ext cx="3263795" cy="326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4036" y="2852248"/>
            <a:ext cx="2517605" cy="1988909"/>
          </a:xfrm>
          <a:prstGeom prst="rect">
            <a:avLst/>
          </a:prstGeom>
        </p:spPr>
      </p:pic>
    </p:spTree>
    <p:extLst>
      <p:ext uri="{BB962C8B-B14F-4D97-AF65-F5344CB8AC3E}">
        <p14:creationId xmlns:p14="http://schemas.microsoft.com/office/powerpoint/2010/main" val="424927286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lstStyle/>
          <a:p>
            <a:r>
              <a:rPr lang="en-US" dirty="0"/>
              <a:t>Emotional Dysregulation</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20" y="2760785"/>
            <a:ext cx="7772400" cy="3646952"/>
          </a:xfrm>
        </p:spPr>
        <p:txBody>
          <a:bodyPr>
            <a:normAutofit fontScale="92500" lnSpcReduction="10000"/>
          </a:bodyPr>
          <a:lstStyle/>
          <a:p>
            <a:pPr marL="285750" indent="-285750" algn="l">
              <a:lnSpc>
                <a:spcPct val="120000"/>
              </a:lnSpc>
              <a:buFont typeface="Arial" panose="020B0604020202020204" pitchFamily="34" charset="0"/>
              <a:buChar char="•"/>
            </a:pPr>
            <a:r>
              <a:rPr lang="en-US" dirty="0"/>
              <a:t>Reward systems to increase motivation are useful, but they must gauge what the child is capable of.</a:t>
            </a:r>
          </a:p>
          <a:p>
            <a:pPr marL="285750" indent="-285750" algn="l">
              <a:lnSpc>
                <a:spcPct val="120000"/>
              </a:lnSpc>
              <a:buFont typeface="Arial" panose="020B0604020202020204" pitchFamily="34" charset="0"/>
              <a:buChar char="•"/>
            </a:pPr>
            <a:r>
              <a:rPr lang="en-US" dirty="0"/>
              <a:t>Finding a way to slow down or take a break</a:t>
            </a:r>
          </a:p>
          <a:p>
            <a:pPr marL="742950" lvl="1" indent="-285750">
              <a:lnSpc>
                <a:spcPct val="120000"/>
              </a:lnSpc>
              <a:buFont typeface="Arial" panose="020B0604020202020204" pitchFamily="34" charset="0"/>
              <a:buChar char="•"/>
            </a:pPr>
            <a:r>
              <a:rPr lang="en-US" sz="1800" dirty="0"/>
              <a:t>Mindfulness teaches the brain to slow down</a:t>
            </a:r>
          </a:p>
          <a:p>
            <a:pPr marL="742950" lvl="1" indent="-285750">
              <a:lnSpc>
                <a:spcPct val="120000"/>
              </a:lnSpc>
              <a:buFont typeface="Arial" panose="020B0604020202020204" pitchFamily="34" charset="0"/>
              <a:buChar char="•"/>
            </a:pPr>
            <a:r>
              <a:rPr lang="en-US" sz="1800" dirty="0"/>
              <a:t>Time outs to teach child self control</a:t>
            </a:r>
          </a:p>
          <a:p>
            <a:pPr marL="742950" lvl="1" indent="-285750">
              <a:lnSpc>
                <a:spcPct val="120000"/>
              </a:lnSpc>
              <a:buFont typeface="Arial" panose="020B0604020202020204" pitchFamily="34" charset="0"/>
              <a:buChar char="•"/>
            </a:pPr>
            <a:r>
              <a:rPr lang="en-US" sz="1800" dirty="0"/>
              <a:t>Take a break cards</a:t>
            </a:r>
          </a:p>
          <a:p>
            <a:pPr marL="742950" lvl="1" indent="-285750">
              <a:lnSpc>
                <a:spcPct val="120000"/>
              </a:lnSpc>
              <a:buFont typeface="Arial" panose="020B0604020202020204" pitchFamily="34" charset="0"/>
              <a:buChar char="•"/>
            </a:pPr>
            <a:r>
              <a:rPr lang="en-US" sz="1800" dirty="0"/>
              <a:t>Knowing what some of the triggers are and providing reminders</a:t>
            </a:r>
          </a:p>
          <a:p>
            <a:pPr marL="742950" lvl="1" indent="-285750">
              <a:lnSpc>
                <a:spcPct val="120000"/>
              </a:lnSpc>
              <a:buFont typeface="Arial" panose="020B0604020202020204" pitchFamily="34" charset="0"/>
              <a:buChar char="•"/>
            </a:pPr>
            <a:r>
              <a:rPr lang="en-US" sz="1800" dirty="0"/>
              <a:t>Exercise and sleep are critical</a:t>
            </a:r>
          </a:p>
          <a:p>
            <a:pPr marL="742950" lvl="1" indent="-285750">
              <a:lnSpc>
                <a:spcPct val="120000"/>
              </a:lnSpc>
              <a:buFont typeface="Arial" panose="020B0604020202020204" pitchFamily="34" charset="0"/>
              <a:buChar char="•"/>
            </a:pPr>
            <a:r>
              <a:rPr lang="en-US" sz="1800" dirty="0"/>
              <a:t>Yoga, martial arts</a:t>
            </a:r>
          </a:p>
          <a:p>
            <a:pPr marL="742950" lvl="1" indent="-285750">
              <a:lnSpc>
                <a:spcPct val="120000"/>
              </a:lnSpc>
              <a:buFont typeface="Arial" panose="020B0604020202020204" pitchFamily="34" charset="0"/>
              <a:buChar char="•"/>
            </a:pPr>
            <a:r>
              <a:rPr lang="en-US" sz="1800" dirty="0"/>
              <a:t>Child goes up, parent goes down</a:t>
            </a:r>
          </a:p>
          <a:p>
            <a:endParaRPr lang="en-US" dirty="0"/>
          </a:p>
          <a:p>
            <a:endParaRPr lang="en-US" dirty="0"/>
          </a:p>
        </p:txBody>
      </p:sp>
    </p:spTree>
    <p:extLst>
      <p:ext uri="{BB962C8B-B14F-4D97-AF65-F5344CB8AC3E}">
        <p14:creationId xmlns:p14="http://schemas.microsoft.com/office/powerpoint/2010/main" val="1120563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D9F01D-0D01-B58A-62B6-154EEB553426}"/>
              </a:ext>
            </a:extLst>
          </p:cNvPr>
          <p:cNvSpPr>
            <a:spLocks noGrp="1"/>
          </p:cNvSpPr>
          <p:nvPr>
            <p:ph type="body" sz="quarter" idx="10"/>
          </p:nvPr>
        </p:nvSpPr>
        <p:spPr>
          <a:xfrm>
            <a:off x="2435352" y="512064"/>
            <a:ext cx="7315200" cy="1143000"/>
          </a:xfrm>
        </p:spPr>
        <p:txBody>
          <a:bodyPr>
            <a:normAutofit fontScale="55000" lnSpcReduction="20000"/>
          </a:bodyPr>
          <a:lstStyle/>
          <a:p>
            <a:r>
              <a:rPr lang="en-US" dirty="0"/>
              <a:t>Screen time and Boredom</a:t>
            </a:r>
          </a:p>
        </p:txBody>
      </p:sp>
      <p:pic>
        <p:nvPicPr>
          <p:cNvPr id="4098" name="Picture 2" descr="Growing Up in A Digital Age: Navigating Screen Time with Kids | by Melissa  Moore | Invisible Illness | Medium">
            <a:extLst>
              <a:ext uri="{FF2B5EF4-FFF2-40B4-BE49-F238E27FC236}">
                <a16:creationId xmlns:a16="http://schemas.microsoft.com/office/drawing/2014/main" id="{6B0C72A6-508D-70B3-4662-DC0F95A77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977" y="1363907"/>
            <a:ext cx="721995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451086"/>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latin typeface="+mj-lt"/>
              </a:rPr>
              <a:t>How to limit screen time</a:t>
            </a:r>
            <a:endParaRPr lang="en-US" dirty="0"/>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1931493" y="1453895"/>
            <a:ext cx="9691937" cy="2614132"/>
          </a:xfrm>
        </p:spPr>
        <p:txBody>
          <a:bodyPr>
            <a:normAutofit/>
          </a:bodyPr>
          <a:lstStyle/>
          <a:p>
            <a:pPr algn="l"/>
            <a:r>
              <a:rPr lang="en-US" dirty="0">
                <a:latin typeface="+mj-lt"/>
              </a:rPr>
              <a:t>Use screens as a reward</a:t>
            </a:r>
          </a:p>
          <a:p>
            <a:pPr algn="l"/>
            <a:r>
              <a:rPr lang="en-US" dirty="0"/>
              <a:t>Remove non-essential screens during homework, and monitor</a:t>
            </a:r>
          </a:p>
          <a:p>
            <a:pPr algn="l"/>
            <a:r>
              <a:rPr lang="en-US" dirty="0"/>
              <a:t>Remove screens during family time, meal times, and in the car</a:t>
            </a:r>
          </a:p>
          <a:p>
            <a:pPr algn="l"/>
            <a:r>
              <a:rPr lang="en-US" dirty="0"/>
              <a:t>Keep kids involved in activities and on playdates</a:t>
            </a:r>
          </a:p>
          <a:p>
            <a:pPr algn="l"/>
            <a:r>
              <a:rPr lang="en-US" dirty="0"/>
              <a:t>Create home activities for them to do</a:t>
            </a:r>
          </a:p>
          <a:p>
            <a:pPr algn="l"/>
            <a:endParaRPr lang="en-US" dirty="0"/>
          </a:p>
          <a:p>
            <a:pPr algn="l"/>
            <a:endParaRPr lang="en-US"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8174" y="4442978"/>
            <a:ext cx="2213723" cy="1748841"/>
          </a:xfrm>
          <a:prstGeom prst="rect">
            <a:avLst/>
          </a:prstGeom>
        </p:spPr>
      </p:pic>
      <p:sp>
        <p:nvSpPr>
          <p:cNvPr id="9" name="TextBox 8">
            <a:extLst>
              <a:ext uri="{FF2B5EF4-FFF2-40B4-BE49-F238E27FC236}">
                <a16:creationId xmlns:a16="http://schemas.microsoft.com/office/drawing/2014/main" id="{4EAB3774-9FAF-6B9A-2686-2CD6C7AB7FE9}"/>
              </a:ext>
            </a:extLst>
          </p:cNvPr>
          <p:cNvSpPr txBox="1"/>
          <p:nvPr/>
        </p:nvSpPr>
        <p:spPr>
          <a:xfrm>
            <a:off x="1899138" y="6191819"/>
            <a:ext cx="9691937" cy="369332"/>
          </a:xfrm>
          <a:prstGeom prst="rect">
            <a:avLst/>
          </a:prstGeom>
          <a:noFill/>
        </p:spPr>
        <p:txBody>
          <a:bodyPr wrap="square" rtlCol="0">
            <a:spAutoFit/>
          </a:bodyPr>
          <a:lstStyle/>
          <a:p>
            <a:r>
              <a:rPr lang="en-US" dirty="0">
                <a:solidFill>
                  <a:schemeClr val="bg1"/>
                </a:solidFill>
              </a:rPr>
              <a:t>The Imagination Tree                     Mommy Poppins	School based activities     Crafts/sports</a:t>
            </a:r>
          </a:p>
        </p:txBody>
      </p:sp>
    </p:spTree>
    <p:extLst>
      <p:ext uri="{BB962C8B-B14F-4D97-AF65-F5344CB8AC3E}">
        <p14:creationId xmlns:p14="http://schemas.microsoft.com/office/powerpoint/2010/main" val="34801001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9901-0028-451D-BEFF-E66F1CA09E5A}"/>
              </a:ext>
            </a:extLst>
          </p:cNvPr>
          <p:cNvSpPr>
            <a:spLocks noGrp="1"/>
          </p:cNvSpPr>
          <p:nvPr>
            <p:ph type="title"/>
          </p:nvPr>
        </p:nvSpPr>
        <p:spPr/>
        <p:txBody>
          <a:bodyPr/>
          <a:lstStyle/>
          <a:p>
            <a:r>
              <a:rPr lang="en-US" dirty="0"/>
              <a:t>Professional Interventions</a:t>
            </a:r>
          </a:p>
          <a:p>
            <a:endParaRPr lang="en-US" dirty="0"/>
          </a:p>
        </p:txBody>
      </p:sp>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p:txBody>
          <a:bodyPr/>
          <a:lstStyle/>
          <a:p>
            <a:pPr marL="285750" indent="-285750">
              <a:lnSpc>
                <a:spcPts val="2800"/>
              </a:lnSpc>
              <a:buFont typeface="Arial" panose="020B0604020202020204" pitchFamily="34" charset="0"/>
              <a:buChar char="•"/>
            </a:pPr>
            <a:r>
              <a:rPr lang="en-US" dirty="0"/>
              <a:t>Evaluations – What is causing this?</a:t>
            </a:r>
          </a:p>
          <a:p>
            <a:pPr marL="285750" indent="-285750">
              <a:lnSpc>
                <a:spcPts val="2800"/>
              </a:lnSpc>
              <a:buFont typeface="Arial" panose="020B0604020202020204" pitchFamily="34" charset="0"/>
              <a:buChar char="•"/>
            </a:pPr>
            <a:r>
              <a:rPr lang="en-US" dirty="0"/>
              <a:t>Parent support and education – what is happening for my child and how can I help in a way that is doable for our family?</a:t>
            </a:r>
          </a:p>
          <a:p>
            <a:pPr marL="285750" indent="-285750">
              <a:lnSpc>
                <a:spcPts val="2800"/>
              </a:lnSpc>
              <a:buFont typeface="Arial" panose="020B0604020202020204" pitchFamily="34" charset="0"/>
              <a:buChar char="•"/>
            </a:pPr>
            <a:r>
              <a:rPr lang="en-US" dirty="0"/>
              <a:t>Cognitive Behavioral Therapy</a:t>
            </a:r>
          </a:p>
          <a:p>
            <a:pPr marL="285750" indent="-285750">
              <a:lnSpc>
                <a:spcPts val="2800"/>
              </a:lnSpc>
              <a:buFont typeface="Arial" panose="020B0604020202020204" pitchFamily="34" charset="0"/>
              <a:buChar char="•"/>
            </a:pPr>
            <a:r>
              <a:rPr lang="en-US" dirty="0"/>
              <a:t>Mindfulness</a:t>
            </a:r>
          </a:p>
          <a:p>
            <a:pPr marL="285750" indent="-285750">
              <a:lnSpc>
                <a:spcPts val="2800"/>
              </a:lnSpc>
              <a:buFont typeface="Arial" panose="020B0604020202020204" pitchFamily="34" charset="0"/>
              <a:buChar char="•"/>
            </a:pPr>
            <a:r>
              <a:rPr lang="en-US" dirty="0"/>
              <a:t>Play Therapy</a:t>
            </a:r>
          </a:p>
          <a:p>
            <a:pPr marL="285750" indent="-285750">
              <a:lnSpc>
                <a:spcPts val="2800"/>
              </a:lnSpc>
              <a:buFont typeface="Arial" panose="020B0604020202020204" pitchFamily="34" charset="0"/>
              <a:buChar char="•"/>
            </a:pPr>
            <a:r>
              <a:rPr lang="en-US" dirty="0"/>
              <a:t>Medication</a:t>
            </a:r>
          </a:p>
          <a:p>
            <a:pPr marL="285750" indent="-285750">
              <a:lnSpc>
                <a:spcPts val="2800"/>
              </a:lnSpc>
              <a:buFont typeface="Arial" panose="020B0604020202020204" pitchFamily="34" charset="0"/>
              <a:buChar char="•"/>
            </a:pPr>
            <a:r>
              <a:rPr lang="en-US" dirty="0"/>
              <a:t>Neurofeedback</a:t>
            </a:r>
          </a:p>
          <a:p>
            <a:endParaRPr lang="en-US" dirty="0"/>
          </a:p>
        </p:txBody>
      </p:sp>
    </p:spTree>
    <p:extLst>
      <p:ext uri="{BB962C8B-B14F-4D97-AF65-F5344CB8AC3E}">
        <p14:creationId xmlns:p14="http://schemas.microsoft.com/office/powerpoint/2010/main" val="36693352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lstStyle/>
          <a:p>
            <a:r>
              <a:rPr lang="en-US" dirty="0"/>
              <a:t>Apps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normAutofit/>
          </a:bodyPr>
          <a:lstStyle/>
          <a:p>
            <a:endParaRPr lang="en-US" dirty="0"/>
          </a:p>
          <a:p>
            <a:r>
              <a:rPr lang="en-US" sz="2400" dirty="0"/>
              <a:t>Attention Management:  Bear focus timer, Forest,</a:t>
            </a:r>
          </a:p>
          <a:p>
            <a:r>
              <a:rPr lang="en-US" sz="2400" dirty="0"/>
              <a:t>Planning and Organization:  Apple Calendar, Busy Kid</a:t>
            </a:r>
          </a:p>
          <a:p>
            <a:r>
              <a:rPr lang="en-US" sz="2400" dirty="0"/>
              <a:t>Effort and Motivation: Finch, Streaks</a:t>
            </a:r>
          </a:p>
          <a:p>
            <a:r>
              <a:rPr lang="en-US" sz="2400" dirty="0"/>
              <a:t>Emotional Regulation: Smiling mind,  Mindful powers</a:t>
            </a:r>
          </a:p>
          <a:p>
            <a:r>
              <a:rPr lang="en-US" sz="2400" dirty="0"/>
              <a:t>Working Memory:  Memory games, matching, elevate </a:t>
            </a:r>
          </a:p>
          <a:p>
            <a:r>
              <a:rPr lang="en-US" sz="2400" dirty="0"/>
              <a:t>Self-Monitoring: </a:t>
            </a:r>
            <a:r>
              <a:rPr lang="en-US" sz="2400" dirty="0" err="1"/>
              <a:t>Iconnect</a:t>
            </a:r>
            <a:endParaRPr lang="en-US" sz="2400" dirty="0"/>
          </a:p>
          <a:p>
            <a:endParaRPr lang="en-US" dirty="0"/>
          </a:p>
        </p:txBody>
      </p:sp>
    </p:spTree>
    <p:extLst>
      <p:ext uri="{BB962C8B-B14F-4D97-AF65-F5344CB8AC3E}">
        <p14:creationId xmlns:p14="http://schemas.microsoft.com/office/powerpoint/2010/main" val="201137997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normAutofit fontScale="90000"/>
          </a:bodyPr>
          <a:lstStyle/>
          <a:p>
            <a:r>
              <a:rPr lang="en-US" dirty="0"/>
              <a:t>Goals for this presentation</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lstStyle/>
          <a:p>
            <a:pPr marL="342900" indent="-342900">
              <a:lnSpc>
                <a:spcPts val="2800"/>
              </a:lnSpc>
              <a:buFont typeface="Arial" panose="020B0604020202020204" pitchFamily="34" charset="0"/>
              <a:buChar char="•"/>
            </a:pPr>
            <a:r>
              <a:rPr lang="en-US" dirty="0"/>
              <a:t>Understand the basic areas of executive function and why these skills are so essential for learning and success</a:t>
            </a:r>
          </a:p>
          <a:p>
            <a:pPr marL="342900" indent="-342900">
              <a:lnSpc>
                <a:spcPts val="2800"/>
              </a:lnSpc>
              <a:buFont typeface="Arial" panose="020B0604020202020204" pitchFamily="34" charset="0"/>
              <a:buChar char="•"/>
            </a:pPr>
            <a:r>
              <a:rPr lang="en-US" dirty="0"/>
              <a:t>Understand what may make these skills better or worse</a:t>
            </a:r>
          </a:p>
          <a:p>
            <a:pPr marL="342900" indent="-342900">
              <a:lnSpc>
                <a:spcPts val="2800"/>
              </a:lnSpc>
              <a:buFont typeface="Arial" panose="020B0604020202020204" pitchFamily="34" charset="0"/>
              <a:buChar char="•"/>
            </a:pPr>
            <a:r>
              <a:rPr lang="en-US" dirty="0"/>
              <a:t>Attain some basic developmental tools that will assist your child in learning and strengthening executive function.</a:t>
            </a:r>
          </a:p>
          <a:p>
            <a:endParaRPr lang="en-US" dirty="0"/>
          </a:p>
          <a:p>
            <a:endParaRPr lang="en-US" dirty="0"/>
          </a:p>
        </p:txBody>
      </p:sp>
    </p:spTree>
    <p:extLst>
      <p:ext uri="{BB962C8B-B14F-4D97-AF65-F5344CB8AC3E}">
        <p14:creationId xmlns:p14="http://schemas.microsoft.com/office/powerpoint/2010/main" val="21747362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p:txBody>
          <a:bodyPr>
            <a:normAutofit fontScale="90000"/>
          </a:bodyPr>
          <a:lstStyle/>
          <a:p>
            <a:r>
              <a:rPr lang="en-US" dirty="0"/>
              <a:t>The “Not so obvious” function checklist </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2584938"/>
            <a:ext cx="6858000" cy="3619092"/>
          </a:xfrm>
        </p:spPr>
        <p:txBody>
          <a:bodyPr/>
          <a:lstStyle/>
          <a:p>
            <a:r>
              <a:rPr lang="en-US" sz="2800" dirty="0"/>
              <a:t>Attention Management</a:t>
            </a:r>
          </a:p>
          <a:p>
            <a:r>
              <a:rPr lang="en-US" sz="2800" dirty="0"/>
              <a:t>Planning and Organization</a:t>
            </a:r>
          </a:p>
          <a:p>
            <a:r>
              <a:rPr lang="en-US" sz="2800" dirty="0"/>
              <a:t>Effort and Motivation</a:t>
            </a:r>
          </a:p>
          <a:p>
            <a:r>
              <a:rPr lang="en-US" sz="2800" dirty="0"/>
              <a:t>Emotional Regulation</a:t>
            </a:r>
          </a:p>
          <a:p>
            <a:r>
              <a:rPr lang="en-US" sz="2800" dirty="0"/>
              <a:t>Working Memory</a:t>
            </a:r>
          </a:p>
          <a:p>
            <a:r>
              <a:rPr lang="en-US" sz="2800" dirty="0"/>
              <a:t>Self-Monitoring</a:t>
            </a:r>
          </a:p>
          <a:p>
            <a:endParaRPr lang="en-US" dirty="0"/>
          </a:p>
          <a:p>
            <a:endParaRPr lang="en-US" dirty="0"/>
          </a:p>
        </p:txBody>
      </p:sp>
    </p:spTree>
    <p:extLst>
      <p:ext uri="{BB962C8B-B14F-4D97-AF65-F5344CB8AC3E}">
        <p14:creationId xmlns:p14="http://schemas.microsoft.com/office/powerpoint/2010/main" val="1123353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143" y="1576300"/>
            <a:ext cx="6391911" cy="5840532"/>
          </a:xfrm>
          <a:prstGeom prst="rect">
            <a:avLst/>
          </a:prstGeom>
        </p:spPr>
      </p:pic>
      <p:sp>
        <p:nvSpPr>
          <p:cNvPr id="12" name="Line Callout 1 11"/>
          <p:cNvSpPr/>
          <p:nvPr/>
        </p:nvSpPr>
        <p:spPr>
          <a:xfrm>
            <a:off x="10136776" y="1482635"/>
            <a:ext cx="1502229" cy="1247502"/>
          </a:xfrm>
          <a:prstGeom prst="borderCallout1">
            <a:avLst>
              <a:gd name="adj1" fmla="val 54352"/>
              <a:gd name="adj2" fmla="val -4855"/>
              <a:gd name="adj3" fmla="val 131348"/>
              <a:gd name="adj4" fmla="val -200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Getting bored easily</a:t>
            </a:r>
          </a:p>
        </p:txBody>
      </p:sp>
      <p:sp>
        <p:nvSpPr>
          <p:cNvPr id="13" name="Line Callout 1 12"/>
          <p:cNvSpPr/>
          <p:nvPr/>
        </p:nvSpPr>
        <p:spPr>
          <a:xfrm>
            <a:off x="7722367" y="1612371"/>
            <a:ext cx="1665515" cy="1287457"/>
          </a:xfrm>
          <a:prstGeom prst="borderCallout1">
            <a:avLst>
              <a:gd name="adj1" fmla="val 44116"/>
              <a:gd name="adj2" fmla="val 295"/>
              <a:gd name="adj3" fmla="val 84091"/>
              <a:gd name="adj4" fmla="val -46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Giving up easily</a:t>
            </a:r>
          </a:p>
        </p:txBody>
      </p:sp>
      <p:sp>
        <p:nvSpPr>
          <p:cNvPr id="14" name="Line Callout 1 13"/>
          <p:cNvSpPr/>
          <p:nvPr/>
        </p:nvSpPr>
        <p:spPr>
          <a:xfrm>
            <a:off x="9065622" y="313509"/>
            <a:ext cx="2573384" cy="845435"/>
          </a:xfrm>
          <a:prstGeom prst="borderCallout1">
            <a:avLst>
              <a:gd name="adj1" fmla="val 102366"/>
              <a:gd name="adj2" fmla="val -1572"/>
              <a:gd name="adj3" fmla="val 237794"/>
              <a:gd name="adj4" fmla="val -101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Having trouble getting started (Lazy)</a:t>
            </a:r>
          </a:p>
        </p:txBody>
      </p:sp>
      <p:sp>
        <p:nvSpPr>
          <p:cNvPr id="15" name="Line Callout 1 14"/>
          <p:cNvSpPr/>
          <p:nvPr/>
        </p:nvSpPr>
        <p:spPr>
          <a:xfrm>
            <a:off x="6686040" y="260875"/>
            <a:ext cx="1644788" cy="1073910"/>
          </a:xfrm>
          <a:prstGeom prst="borderCallout1">
            <a:avLst>
              <a:gd name="adj1" fmla="val 18750"/>
              <a:gd name="adj2" fmla="val -8333"/>
              <a:gd name="adj3" fmla="val 162372"/>
              <a:gd name="adj4" fmla="val -57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Daydreaming</a:t>
            </a:r>
          </a:p>
        </p:txBody>
      </p:sp>
      <p:sp>
        <p:nvSpPr>
          <p:cNvPr id="16" name="Line Callout 1 15"/>
          <p:cNvSpPr/>
          <p:nvPr/>
        </p:nvSpPr>
        <p:spPr>
          <a:xfrm>
            <a:off x="3838391" y="182880"/>
            <a:ext cx="1869030" cy="1429491"/>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Difficulty being on time</a:t>
            </a:r>
          </a:p>
        </p:txBody>
      </p:sp>
      <p:sp>
        <p:nvSpPr>
          <p:cNvPr id="18" name="Line Callout 1 17"/>
          <p:cNvSpPr/>
          <p:nvPr/>
        </p:nvSpPr>
        <p:spPr>
          <a:xfrm>
            <a:off x="9875520" y="2928256"/>
            <a:ext cx="1907176" cy="669215"/>
          </a:xfrm>
          <a:prstGeom prst="borderCallout1">
            <a:avLst>
              <a:gd name="adj1" fmla="val 18750"/>
              <a:gd name="adj2" fmla="val -8333"/>
              <a:gd name="adj3" fmla="val 144782"/>
              <a:gd name="adj4" fmla="val -133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Arguing or interrupting</a:t>
            </a:r>
          </a:p>
        </p:txBody>
      </p:sp>
      <p:sp>
        <p:nvSpPr>
          <p:cNvPr id="19" name="Line Callout 1 18"/>
          <p:cNvSpPr/>
          <p:nvPr/>
        </p:nvSpPr>
        <p:spPr>
          <a:xfrm>
            <a:off x="10006148" y="3738279"/>
            <a:ext cx="1632857" cy="912097"/>
          </a:xfrm>
          <a:prstGeom prst="borderCallout1">
            <a:avLst>
              <a:gd name="adj1" fmla="val 78210"/>
              <a:gd name="adj2" fmla="val -333"/>
              <a:gd name="adj3" fmla="val 93581"/>
              <a:gd name="adj4" fmla="val -17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Forgetting things</a:t>
            </a:r>
          </a:p>
        </p:txBody>
      </p:sp>
      <p:sp>
        <p:nvSpPr>
          <p:cNvPr id="20" name="Line Callout 1 19"/>
          <p:cNvSpPr/>
          <p:nvPr/>
        </p:nvSpPr>
        <p:spPr>
          <a:xfrm>
            <a:off x="8196942" y="3038335"/>
            <a:ext cx="1632857" cy="1116748"/>
          </a:xfrm>
          <a:prstGeom prst="borderCallout1">
            <a:avLst>
              <a:gd name="adj1" fmla="val 55011"/>
              <a:gd name="adj2" fmla="val -333"/>
              <a:gd name="adj3" fmla="val 75069"/>
              <a:gd name="adj4" fmla="val -45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Being very silly or inappropriate</a:t>
            </a:r>
          </a:p>
        </p:txBody>
      </p:sp>
      <p:sp>
        <p:nvSpPr>
          <p:cNvPr id="21" name="Line Callout 1 20"/>
          <p:cNvSpPr/>
          <p:nvPr/>
        </p:nvSpPr>
        <p:spPr>
          <a:xfrm>
            <a:off x="9745999" y="4827266"/>
            <a:ext cx="2283782" cy="1079033"/>
          </a:xfrm>
          <a:prstGeom prst="borderCallout1">
            <a:avLst>
              <a:gd name="adj1" fmla="val 61993"/>
              <a:gd name="adj2" fmla="val 3667"/>
              <a:gd name="adj3" fmla="val -40401"/>
              <a:gd name="adj4" fmla="val -124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thinking before acting</a:t>
            </a:r>
          </a:p>
        </p:txBody>
      </p:sp>
      <p:sp>
        <p:nvSpPr>
          <p:cNvPr id="22" name="Line Callout 1 21"/>
          <p:cNvSpPr/>
          <p:nvPr/>
        </p:nvSpPr>
        <p:spPr>
          <a:xfrm>
            <a:off x="7570054" y="4329415"/>
            <a:ext cx="1706878" cy="1079031"/>
          </a:xfrm>
          <a:prstGeom prst="borderCallout1">
            <a:avLst>
              <a:gd name="adj1" fmla="val 101071"/>
              <a:gd name="adj2" fmla="val 3911"/>
              <a:gd name="adj3" fmla="val 41074"/>
              <a:gd name="adj4" fmla="val -66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Being disorganized</a:t>
            </a:r>
          </a:p>
        </p:txBody>
      </p:sp>
      <p:sp>
        <p:nvSpPr>
          <p:cNvPr id="23" name="Line Callout 1 22"/>
          <p:cNvSpPr/>
          <p:nvPr/>
        </p:nvSpPr>
        <p:spPr>
          <a:xfrm>
            <a:off x="6350214" y="5529204"/>
            <a:ext cx="3230839" cy="867334"/>
          </a:xfrm>
          <a:prstGeom prst="borderCallout1">
            <a:avLst>
              <a:gd name="adj1" fmla="val 18750"/>
              <a:gd name="adj2" fmla="val -8333"/>
              <a:gd name="adj3" fmla="val -60701"/>
              <a:gd name="adj4" fmla="val -40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Hyperfocus and difficulty switching tasks  </a:t>
            </a:r>
          </a:p>
        </p:txBody>
      </p:sp>
    </p:spTree>
    <p:extLst>
      <p:ext uri="{BB962C8B-B14F-4D97-AF65-F5344CB8AC3E}">
        <p14:creationId xmlns:p14="http://schemas.microsoft.com/office/powerpoint/2010/main" val="2083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 calcmode="lin" valueType="num">
                                      <p:cBhvr>
                                        <p:cTn id="4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p:cTn id="49"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 calcmode="lin" valueType="num">
                                      <p:cBhvr>
                                        <p:cTn id="7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p:cTn id="7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ontal Lobe Damage: Symptoms, Treatment, &amp; Recovery">
            <a:extLst>
              <a:ext uri="{FF2B5EF4-FFF2-40B4-BE49-F238E27FC236}">
                <a16:creationId xmlns:a16="http://schemas.microsoft.com/office/drawing/2014/main" id="{9536EF5A-CEF9-7BD3-1936-54F9BD77C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1047750"/>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4401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ple interweaving highways with cars driving in different directions">
            <a:extLst>
              <a:ext uri="{FF2B5EF4-FFF2-40B4-BE49-F238E27FC236}">
                <a16:creationId xmlns:a16="http://schemas.microsoft.com/office/drawing/2014/main" id="{17085385-ED48-495B-75EB-E64D8B67DBFB}"/>
              </a:ext>
            </a:extLst>
          </p:cNvPr>
          <p:cNvPicPr>
            <a:picLocks noChangeAspect="1"/>
          </p:cNvPicPr>
          <p:nvPr/>
        </p:nvPicPr>
        <p:blipFill rotWithShape="1">
          <a:blip r:embed="rId3"/>
          <a:srcRect l="6982" r="454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8C7B01-BAFB-C4B3-A8E2-6D40031665C0}"/>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700">
                <a:solidFill>
                  <a:schemeClr val="tx1"/>
                </a:solidFill>
              </a:rPr>
              <a:t>Neuroplasticity</a:t>
            </a:r>
          </a:p>
        </p:txBody>
      </p:sp>
      <p:sp>
        <p:nvSpPr>
          <p:cNvPr id="3" name="Text Placeholder 2">
            <a:extLst>
              <a:ext uri="{FF2B5EF4-FFF2-40B4-BE49-F238E27FC236}">
                <a16:creationId xmlns:a16="http://schemas.microsoft.com/office/drawing/2014/main" id="{7F71F30E-AF6D-7D51-A35A-38E793BE4418}"/>
              </a:ext>
            </a:extLst>
          </p:cNvPr>
          <p:cNvSpPr>
            <a:spLocks noGrp="1"/>
          </p:cNvSpPr>
          <p:nvPr>
            <p:ph type="body" sz="quarter" idx="11"/>
          </p:nvPr>
        </p:nvSpPr>
        <p:spPr>
          <a:xfrm>
            <a:off x="753161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1900">
                <a:solidFill>
                  <a:schemeClr val="tx1"/>
                </a:solidFill>
              </a:rPr>
              <a:t>We spend time on different brain paths everyday</a:t>
            </a:r>
          </a:p>
          <a:p>
            <a:pPr indent="-228600">
              <a:buFont typeface="Arial" panose="020B0604020202020204" pitchFamily="34" charset="0"/>
              <a:buChar char="•"/>
            </a:pPr>
            <a:r>
              <a:rPr lang="en-US" sz="1900">
                <a:solidFill>
                  <a:schemeClr val="tx1"/>
                </a:solidFill>
              </a:rPr>
              <a:t>With executive function difficulties, we have less control over these roads.  </a:t>
            </a:r>
          </a:p>
          <a:p>
            <a:pPr indent="-228600">
              <a:buFont typeface="Arial" panose="020B0604020202020204" pitchFamily="34" charset="0"/>
              <a:buChar char="•"/>
            </a:pPr>
            <a:r>
              <a:rPr lang="en-US" sz="1900">
                <a:solidFill>
                  <a:schemeClr val="tx1"/>
                </a:solidFill>
              </a:rPr>
              <a:t>Harder time staying on boring ones, such as paying attention in lass, doing homework, or sitting still</a:t>
            </a:r>
          </a:p>
          <a:p>
            <a:pPr indent="-228600">
              <a:buFont typeface="Arial" panose="020B0604020202020204" pitchFamily="34" charset="0"/>
              <a:buChar char="•"/>
            </a:pPr>
            <a:r>
              <a:rPr lang="en-US" sz="1900">
                <a:solidFill>
                  <a:schemeClr val="tx1"/>
                </a:solidFill>
              </a:rPr>
              <a:t>More easily distracted over to interesting ones</a:t>
            </a:r>
          </a:p>
          <a:p>
            <a:pPr indent="-228600">
              <a:buFont typeface="Arial" panose="020B0604020202020204" pitchFamily="34" charset="0"/>
              <a:buChar char="•"/>
            </a:pPr>
            <a:r>
              <a:rPr lang="en-US" sz="1900">
                <a:solidFill>
                  <a:schemeClr val="tx1"/>
                </a:solidFill>
              </a:rPr>
              <a:t>This is no one’s fault!</a:t>
            </a:r>
          </a:p>
          <a:p>
            <a:pPr indent="-228600">
              <a:buFont typeface="Arial" panose="020B0604020202020204" pitchFamily="34" charset="0"/>
              <a:buChar char="•"/>
            </a:pPr>
            <a:endParaRPr lang="en-US" sz="1900">
              <a:solidFill>
                <a:schemeClr val="tx1"/>
              </a:solidFill>
            </a:endParaRPr>
          </a:p>
        </p:txBody>
      </p:sp>
    </p:spTree>
    <p:extLst>
      <p:ext uri="{BB962C8B-B14F-4D97-AF65-F5344CB8AC3E}">
        <p14:creationId xmlns:p14="http://schemas.microsoft.com/office/powerpoint/2010/main" val="3583896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p:txBody>
          <a:bodyPr/>
          <a:lstStyle/>
          <a:p>
            <a:r>
              <a:rPr lang="en-US" dirty="0"/>
              <a:t>Why does this happen?</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4233672"/>
          </a:xfrm>
        </p:spPr>
        <p:txBody>
          <a:bodyPr/>
          <a:lstStyle/>
          <a:p>
            <a:pPr marL="285750" indent="-285750" algn="l">
              <a:lnSpc>
                <a:spcPts val="2800"/>
              </a:lnSpc>
              <a:buFont typeface="Arial" panose="020B0604020202020204" pitchFamily="34" charset="0"/>
              <a:buChar char="•"/>
            </a:pPr>
            <a:r>
              <a:rPr lang="en-US" sz="2800" dirty="0">
                <a:solidFill>
                  <a:schemeClr val="bg1"/>
                </a:solidFill>
              </a:rPr>
              <a:t>Genetics</a:t>
            </a:r>
          </a:p>
          <a:p>
            <a:pPr marL="285750" indent="-285750" algn="l">
              <a:lnSpc>
                <a:spcPts val="2800"/>
              </a:lnSpc>
              <a:buFont typeface="Arial" panose="020B0604020202020204" pitchFamily="34" charset="0"/>
              <a:buChar char="•"/>
            </a:pPr>
            <a:r>
              <a:rPr lang="en-US" sz="2800" dirty="0"/>
              <a:t>Development</a:t>
            </a:r>
          </a:p>
          <a:p>
            <a:pPr marL="285750" indent="-285750" algn="l">
              <a:lnSpc>
                <a:spcPts val="2800"/>
              </a:lnSpc>
              <a:buFont typeface="Arial" panose="020B0604020202020204" pitchFamily="34" charset="0"/>
              <a:buChar char="•"/>
            </a:pPr>
            <a:r>
              <a:rPr lang="en-US" sz="2800" dirty="0"/>
              <a:t>Other medical conditions</a:t>
            </a:r>
          </a:p>
          <a:p>
            <a:pPr marL="285750" indent="-285750" algn="l">
              <a:lnSpc>
                <a:spcPts val="2800"/>
              </a:lnSpc>
              <a:buFont typeface="Arial" panose="020B0604020202020204" pitchFamily="34" charset="0"/>
              <a:buChar char="•"/>
            </a:pPr>
            <a:r>
              <a:rPr lang="en-US" sz="2800" dirty="0">
                <a:solidFill>
                  <a:schemeClr val="bg1"/>
                </a:solidFill>
              </a:rPr>
              <a:t>Anxiety, overwhelm, or chronic stress</a:t>
            </a:r>
          </a:p>
          <a:p>
            <a:pPr marL="285750" indent="-285750" algn="l">
              <a:lnSpc>
                <a:spcPts val="2800"/>
              </a:lnSpc>
              <a:buFont typeface="Arial" panose="020B0604020202020204" pitchFamily="34" charset="0"/>
              <a:buChar char="•"/>
            </a:pPr>
            <a:r>
              <a:rPr lang="en-US" sz="2800" dirty="0"/>
              <a:t>Life  changes</a:t>
            </a:r>
          </a:p>
          <a:p>
            <a:pPr marL="285750" indent="-285750" algn="l">
              <a:lnSpc>
                <a:spcPts val="2800"/>
              </a:lnSpc>
              <a:buFont typeface="Arial" panose="020B0604020202020204" pitchFamily="34" charset="0"/>
              <a:buChar char="•"/>
            </a:pPr>
            <a:r>
              <a:rPr lang="en-US" sz="2800" dirty="0"/>
              <a:t>Trauma</a:t>
            </a:r>
          </a:p>
          <a:p>
            <a:pPr marL="285750" indent="-285750" algn="l">
              <a:lnSpc>
                <a:spcPts val="2800"/>
              </a:lnSpc>
              <a:buFont typeface="Arial" panose="020B0604020202020204" pitchFamily="34" charset="0"/>
              <a:buChar char="•"/>
            </a:pPr>
            <a:endParaRPr lang="en-US" sz="1800" dirty="0">
              <a:solidFill>
                <a:schemeClr val="bg1"/>
              </a:solidFill>
            </a:endParaRPr>
          </a:p>
          <a:p>
            <a:endParaRPr lang="en-US" dirty="0"/>
          </a:p>
        </p:txBody>
      </p:sp>
      <p:pic>
        <p:nvPicPr>
          <p:cNvPr id="1026" name="Picture 2" descr="Question Marks PNG Transparent, Student Thinking Question Mark, Thinking,  Question Mark, Doubt PNG Image For Free Download | Question mark, Cartoon  illustration, Education clipart">
            <a:extLst>
              <a:ext uri="{FF2B5EF4-FFF2-40B4-BE49-F238E27FC236}">
                <a16:creationId xmlns:a16="http://schemas.microsoft.com/office/drawing/2014/main" id="{EEF0D51D-1C41-4AC9-FF9D-99DF77B752D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2070" y="1434281"/>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2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163" y="600891"/>
            <a:ext cx="4441375" cy="692561"/>
          </a:xfrm>
        </p:spPr>
        <p:txBody>
          <a:bodyPr>
            <a:noAutofit/>
          </a:bodyPr>
          <a:lstStyle/>
          <a:p>
            <a:r>
              <a:rPr lang="en-US" sz="4000" b="1" dirty="0">
                <a:solidFill>
                  <a:srgbClr val="C00000"/>
                </a:solidFill>
              </a:rPr>
              <a:t>Attention Management</a:t>
            </a:r>
          </a:p>
        </p:txBody>
      </p:sp>
      <p:pic>
        <p:nvPicPr>
          <p:cNvPr id="2052" name="Picture 4" descr="http://www.clipartbest.com/cliparts/9TR/gBB/9TRgBBqa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839" y="955568"/>
            <a:ext cx="2028972" cy="41885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p:nvPr/>
        </p:nvCxnSpPr>
        <p:spPr>
          <a:xfrm flipV="1">
            <a:off x="2447365" y="3352800"/>
            <a:ext cx="1497106" cy="97715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Elbow Connector 10"/>
          <p:cNvCxnSpPr/>
          <p:nvPr/>
        </p:nvCxnSpPr>
        <p:spPr>
          <a:xfrm rot="5400000" flipH="1" flipV="1">
            <a:off x="3600296" y="2120153"/>
            <a:ext cx="1586753" cy="86061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858871" y="1730188"/>
            <a:ext cx="896470" cy="8965"/>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990165" y="3960621"/>
            <a:ext cx="1205753" cy="369332"/>
          </a:xfrm>
          <a:prstGeom prst="rect">
            <a:avLst/>
          </a:prstGeom>
          <a:noFill/>
        </p:spPr>
        <p:txBody>
          <a:bodyPr wrap="square" rtlCol="0">
            <a:spAutoFit/>
          </a:bodyPr>
          <a:lstStyle/>
          <a:p>
            <a:r>
              <a:rPr lang="en-US" dirty="0"/>
              <a:t>       5%</a:t>
            </a:r>
          </a:p>
        </p:txBody>
      </p:sp>
      <p:sp>
        <p:nvSpPr>
          <p:cNvPr id="15" name="Rectangle 14"/>
          <p:cNvSpPr/>
          <p:nvPr/>
        </p:nvSpPr>
        <p:spPr>
          <a:xfrm>
            <a:off x="3112745" y="3596371"/>
            <a:ext cx="1431621"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Sit Closer</a:t>
            </a:r>
          </a:p>
        </p:txBody>
      </p:sp>
      <p:sp>
        <p:nvSpPr>
          <p:cNvPr id="16" name="Rectangle 15"/>
          <p:cNvSpPr/>
          <p:nvPr/>
        </p:nvSpPr>
        <p:spPr>
          <a:xfrm>
            <a:off x="3291260" y="2943726"/>
            <a:ext cx="69762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30%</a:t>
            </a:r>
          </a:p>
        </p:txBody>
      </p:sp>
      <p:sp>
        <p:nvSpPr>
          <p:cNvPr id="17" name="Rectangle 16"/>
          <p:cNvSpPr/>
          <p:nvPr/>
        </p:nvSpPr>
        <p:spPr>
          <a:xfrm>
            <a:off x="3932890" y="2626368"/>
            <a:ext cx="1338828"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Extra help</a:t>
            </a:r>
          </a:p>
        </p:txBody>
      </p:sp>
      <p:sp>
        <p:nvSpPr>
          <p:cNvPr id="18" name="Rectangle 17"/>
          <p:cNvSpPr/>
          <p:nvPr/>
        </p:nvSpPr>
        <p:spPr>
          <a:xfrm>
            <a:off x="3817473" y="2151529"/>
            <a:ext cx="996575"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60%</a:t>
            </a:r>
          </a:p>
        </p:txBody>
      </p:sp>
      <p:sp>
        <p:nvSpPr>
          <p:cNvPr id="19" name="Rectangle 18"/>
          <p:cNvSpPr/>
          <p:nvPr/>
        </p:nvSpPr>
        <p:spPr>
          <a:xfrm>
            <a:off x="4778782" y="1802673"/>
            <a:ext cx="1190944"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Stress ball</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4995580" y="1391505"/>
            <a:ext cx="69762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90%</a:t>
            </a:r>
          </a:p>
        </p:txBody>
      </p:sp>
      <p:pic>
        <p:nvPicPr>
          <p:cNvPr id="2048" name="Picture 20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195" y="1193203"/>
            <a:ext cx="3555805" cy="3950895"/>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4104" y="2993418"/>
            <a:ext cx="1223861" cy="2303738"/>
          </a:xfrm>
          <a:prstGeom prst="rect">
            <a:avLst/>
          </a:prstGeom>
        </p:spPr>
      </p:pic>
      <p:sp>
        <p:nvSpPr>
          <p:cNvPr id="36" name="Rectangle 35"/>
          <p:cNvSpPr/>
          <p:nvPr/>
        </p:nvSpPr>
        <p:spPr>
          <a:xfrm>
            <a:off x="9246479" y="4367855"/>
            <a:ext cx="1289135" cy="523220"/>
          </a:xfrm>
          <a:prstGeom prst="rect">
            <a:avLst/>
          </a:prstGeom>
          <a:noFill/>
        </p:spPr>
        <p:txBody>
          <a:bodyPr wrap="none" lIns="91440" tIns="45720" rIns="91440" bIns="45720">
            <a:spAutoFit/>
          </a:bodyPr>
          <a:lstStyle/>
          <a:p>
            <a:pPr algn="ctr"/>
            <a:r>
              <a:rPr lang="en-US" sz="28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Boring!</a:t>
            </a:r>
          </a:p>
        </p:txBody>
      </p:sp>
    </p:spTree>
    <p:extLst>
      <p:ext uri="{BB962C8B-B14F-4D97-AF65-F5344CB8AC3E}">
        <p14:creationId xmlns:p14="http://schemas.microsoft.com/office/powerpoint/2010/main" val="3989722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2.xml><?xml version="1.0" encoding="utf-8"?>
<ds:datastoreItem xmlns:ds="http://schemas.openxmlformats.org/officeDocument/2006/customXml" ds:itemID="{984EED2D-C894-47C4-9CDD-55EC03B2713B}">
  <ds:schemaRefs>
    <ds:schemaRef ds:uri="71af3243-3dd4-4a8d-8c0d-dd76da1f02a5"/>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16c05727-aa75-4e4a-9b5f-8a80a1165891"/>
    <ds:schemaRef ds:uri="http://purl.org/dc/terms/"/>
  </ds:schemaRefs>
</ds:datastoreItem>
</file>

<file path=customXml/itemProps3.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14902</TotalTime>
  <Words>1587</Words>
  <Application>Microsoft Office PowerPoint</Application>
  <PresentationFormat>Widescreen</PresentationFormat>
  <Paragraphs>210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Cambria</vt:lpstr>
      <vt:lpstr>Kristen ITC</vt:lpstr>
      <vt:lpstr>Quire Sans</vt:lpstr>
      <vt:lpstr>Office Theme</vt:lpstr>
      <vt:lpstr>Wavelengths Psychology Presents </vt:lpstr>
      <vt:lpstr>What is Executive Functioning?</vt:lpstr>
      <vt:lpstr>Goals for this presentation</vt:lpstr>
      <vt:lpstr>The “Not so obvious” function checklist </vt:lpstr>
      <vt:lpstr>PowerPoint Presentation</vt:lpstr>
      <vt:lpstr>PowerPoint Presentation</vt:lpstr>
      <vt:lpstr>Neuroplasticity</vt:lpstr>
      <vt:lpstr>Why does this happen?</vt:lpstr>
      <vt:lpstr>Attention Management</vt:lpstr>
      <vt:lpstr>Planning and Organization</vt:lpstr>
      <vt:lpstr>Planning and Organization Skills</vt:lpstr>
      <vt:lpstr>Effort/Motivation</vt:lpstr>
      <vt:lpstr>Emotional Regulation</vt:lpstr>
      <vt:lpstr>Working memory</vt:lpstr>
      <vt:lpstr>Working Memory affects:</vt:lpstr>
      <vt:lpstr>Self Monitoring</vt:lpstr>
      <vt:lpstr>Attention Management</vt:lpstr>
      <vt:lpstr>Attention Management at Home</vt:lpstr>
      <vt:lpstr>Organizational strategies</vt:lpstr>
      <vt:lpstr>Effort and Motivation</vt:lpstr>
      <vt:lpstr>Effort and Motivation</vt:lpstr>
      <vt:lpstr>Working memory</vt:lpstr>
      <vt:lpstr>Emotional Dysregulation </vt:lpstr>
      <vt:lpstr>PowerPoint Presentation</vt:lpstr>
      <vt:lpstr>How to limit screen time</vt:lpstr>
      <vt:lpstr>Professional Interventions </vt:lpstr>
      <vt:lpstr>Apps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Wavelengths Psychology Presents</dc:title>
  <dc:creator>josh Josh</dc:creator>
  <cp:lastModifiedBy>josh Josh</cp:lastModifiedBy>
  <cp:revision>6</cp:revision>
  <cp:lastPrinted>2024-02-27T21:49:30Z</cp:lastPrinted>
  <dcterms:created xsi:type="dcterms:W3CDTF">2024-02-26T22:28:34Z</dcterms:created>
  <dcterms:modified xsi:type="dcterms:W3CDTF">2024-03-25T15:34:08Z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